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74" r:id="rId3"/>
    <p:sldId id="260" r:id="rId4"/>
    <p:sldId id="379" r:id="rId6"/>
    <p:sldId id="287" r:id="rId7"/>
    <p:sldId id="262" r:id="rId8"/>
    <p:sldId id="264" r:id="rId9"/>
    <p:sldId id="291" r:id="rId10"/>
    <p:sldId id="292" r:id="rId11"/>
    <p:sldId id="293" r:id="rId12"/>
    <p:sldId id="294" r:id="rId13"/>
    <p:sldId id="301" r:id="rId14"/>
    <p:sldId id="328" r:id="rId15"/>
    <p:sldId id="336" r:id="rId16"/>
    <p:sldId id="337" r:id="rId17"/>
    <p:sldId id="298" r:id="rId18"/>
    <p:sldId id="329" r:id="rId19"/>
    <p:sldId id="330" r:id="rId20"/>
    <p:sldId id="331" r:id="rId21"/>
    <p:sldId id="359" r:id="rId22"/>
    <p:sldId id="376" r:id="rId23"/>
    <p:sldId id="377" r:id="rId24"/>
    <p:sldId id="333" r:id="rId25"/>
    <p:sldId id="335" r:id="rId26"/>
    <p:sldId id="279" r:id="rId27"/>
    <p:sldId id="357" r:id="rId28"/>
    <p:sldId id="338" r:id="rId29"/>
    <p:sldId id="361" r:id="rId30"/>
    <p:sldId id="340" r:id="rId31"/>
    <p:sldId id="341" r:id="rId32"/>
    <p:sldId id="343" r:id="rId33"/>
    <p:sldId id="380" r:id="rId34"/>
    <p:sldId id="381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744" y="-96"/>
      </p:cViewPr>
      <p:guideLst>
        <p:guide orient="horz" pos="2220"/>
        <p:guide pos="29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 w="9525">
            <a:noFill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辉煌属于希腊伟大属于罗马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千百年来，罗马不仅仅是一段古老而悠远的历史，更代表一种宏伟而博大的精神。骁勇的罗马人崇尚武力和秩序，所建立的庞大帝国，主要依靠两大支柱来维系，一是所向披靡的罗马军团，二是博大而缜密的罗马法律。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 世上有很多美好的词汇，可以分配给欧洲各个城市，例如精致、浑朴、繁丽、畅达、古典、新锐、宁谧、舒适、奇崛、神秘、壮观、肃穆……其中不少城市还会因为风格交叉而不愿意固守一词，产生争逐。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　　只有一个词，它们不会争，争到了也不受用，只让它静静安踞在并不明亮的高位上，留给那座唯一的城市。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　　这个词是伟大，这座城市叫罗马。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                       ——余秋雨</a:t>
            </a:r>
            <a:endParaRPr lang="zh-CN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8674" name="文本占位符 2"/>
          <p:cNvSpPr/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2457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4034" name="文本占位符 24578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403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2662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5298" name="文本占位符 26626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529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>
              <a:spcBef>
                <a:spcPct val="0"/>
              </a:spcBef>
              <a:buNone/>
            </a:pPr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  <p:sp>
        <p:nvSpPr>
          <p:cNvPr id="66562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>
              <a:spcBef>
                <a:spcPct val="0"/>
              </a:spcBef>
              <a:buNone/>
            </a:pPr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  <p:sp>
        <p:nvSpPr>
          <p:cNvPr id="68610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861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>
              <a:spcBef>
                <a:spcPct val="0"/>
              </a:spcBef>
              <a:buNone/>
            </a:pPr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  <p:sp>
        <p:nvSpPr>
          <p:cNvPr id="72706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3742856" name="图片 5" descr="说明: 0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280" y="91440"/>
            <a:ext cx="6654165" cy="4795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8" name="图片 2" descr="说明: F200407051648460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5" y="544195"/>
            <a:ext cx="5654040" cy="4900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7" name="图片 4" descr="说明: 4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20" y="1252220"/>
            <a:ext cx="5763260" cy="4634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1541145"/>
            <a:ext cx="6009640" cy="4504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340" y="2274570"/>
            <a:ext cx="6590665" cy="425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374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374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374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374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193539"/>
          <p:cNvSpPr txBox="1"/>
          <p:nvPr/>
        </p:nvSpPr>
        <p:spPr>
          <a:xfrm>
            <a:off x="153035" y="1510030"/>
            <a:ext cx="9144000" cy="2553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材料：未成年的平民少年皮尔与贵族发生矛盾，冲动之下竟在夜间将自家羊群赶进贵族的庄稼地里。法庭上，皮尔主动认错并向贵族道歉，其父母也愿意双倍赔偿贵族的损失，而贵族却坚持要求处死皮尔。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6" name="文本框 193540"/>
          <p:cNvSpPr txBox="1"/>
          <p:nvPr/>
        </p:nvSpPr>
        <p:spPr>
          <a:xfrm>
            <a:off x="-180975" y="-76200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CC00FF"/>
                </a:solidFill>
                <a:latin typeface="Arial" panose="020B0604020202020204" pitchFamily="34" charset="0"/>
                <a:ea typeface="隶书" pitchFamily="49" charset="-122"/>
              </a:rPr>
              <a:t>我做法官</a:t>
            </a:r>
            <a:endParaRPr lang="zh-CN" altLang="en-US" sz="4400" b="1" dirty="0">
              <a:solidFill>
                <a:srgbClr val="CC00FF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1267" name="文本框 193541"/>
          <p:cNvSpPr txBox="1"/>
          <p:nvPr/>
        </p:nvSpPr>
        <p:spPr>
          <a:xfrm>
            <a:off x="0" y="476250"/>
            <a:ext cx="896461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面对下列情况，法官会怎样判决？依据？</a:t>
            </a:r>
            <a:endParaRPr lang="zh-CN" altLang="en-US" sz="3600" b="1">
              <a:solidFill>
                <a:srgbClr val="A5002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17409"/>
          <p:cNvPicPr>
            <a:picLocks noChangeAspect="1"/>
          </p:cNvPicPr>
          <p:nvPr/>
        </p:nvPicPr>
        <p:blipFill>
          <a:blip r:embed="rId1"/>
          <a:srcRect t="3078" b="2942"/>
          <a:stretch>
            <a:fillRect/>
          </a:stretch>
        </p:blipFill>
        <p:spPr>
          <a:xfrm>
            <a:off x="339090" y="721360"/>
            <a:ext cx="8185150" cy="6138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图片 17410" descr="XII_Tabulae"/>
          <p:cNvPicPr>
            <a:picLocks noChangeAspect="1"/>
          </p:cNvPicPr>
          <p:nvPr/>
        </p:nvPicPr>
        <p:blipFill>
          <a:blip r:embed="rId2"/>
          <a:srcRect l="12448" t="8160" r="6688" b="5951"/>
          <a:stretch>
            <a:fillRect/>
          </a:stretch>
        </p:blipFill>
        <p:spPr>
          <a:xfrm>
            <a:off x="1800225" y="1212215"/>
            <a:ext cx="2835275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17411" descr="200509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3582670"/>
            <a:ext cx="2835275" cy="2967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文本框 17412"/>
          <p:cNvSpPr txBox="1"/>
          <p:nvPr/>
        </p:nvSpPr>
        <p:spPr>
          <a:xfrm>
            <a:off x="4765675" y="1090295"/>
            <a:ext cx="3578225" cy="5223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第一表  传唤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第二表  审理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第三表  执行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第四表  家长权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第五表  继承和监护权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第六表  所有权和占有权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第七表  土地和房屋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第八表  私犯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第九表  公法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第十表  宗教法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第十一表  前五表的补充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第十二表  后五表的补充</a:t>
            </a:r>
            <a:endParaRPr lang="zh-CN" altLang="en-US" sz="240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290" name="Text Box 3"/>
          <p:cNvSpPr txBox="1"/>
          <p:nvPr/>
        </p:nvSpPr>
        <p:spPr>
          <a:xfrm>
            <a:off x="-266382" y="55245"/>
            <a:ext cx="9396412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华文中宋" pitchFamily="2" charset="-122"/>
                <a:ea typeface="黑体" panose="02010609060101010101" pitchFamily="49" charset="-122"/>
              </a:rPr>
              <a:t>（二）罗马法的开端</a:t>
            </a:r>
            <a:r>
              <a:rPr lang="en-US" altLang="zh-CN" sz="4000" b="1">
                <a:solidFill>
                  <a:schemeClr val="tx1"/>
                </a:solidFill>
                <a:latin typeface="华文中宋" pitchFamily="2" charset="-122"/>
                <a:ea typeface="黑体" panose="02010609060101010101" pitchFamily="49" charset="-122"/>
              </a:rPr>
              <a:t>——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</a:rPr>
              <a:t>《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十二铜表法</a:t>
            </a:r>
            <a:r>
              <a:rPr lang="en-US" altLang="zh-CN" sz="4000" b="1">
                <a:latin typeface="华文中宋" pitchFamily="2" charset="-122"/>
                <a:ea typeface="黑体" panose="02010609060101010101" pitchFamily="49" charset="-122"/>
              </a:rPr>
              <a:t>》</a:t>
            </a:r>
            <a:endParaRPr lang="en-US" altLang="zh-CN" sz="4000" b="1">
              <a:latin typeface="华文中宋" pitchFamily="2" charset="-122"/>
              <a:ea typeface="黑体" panose="02010609060101010101" pitchFamily="49" charset="-122"/>
            </a:endParaRPr>
          </a:p>
          <a:p>
            <a:r>
              <a:rPr lang="en-US" altLang="zh-CN" sz="4000" b="1" dirty="0">
                <a:latin typeface="华文中宋" pitchFamily="2" charset="-122"/>
                <a:ea typeface="黑体" panose="02010609060101010101" pitchFamily="49" charset="-122"/>
              </a:rPr>
              <a:t>   </a:t>
            </a:r>
            <a:endParaRPr lang="zh-CN" altLang="en-US" sz="4000" b="1" dirty="0">
              <a:latin typeface="华文中宋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0" name="文本框 14339"/>
          <p:cNvSpPr txBox="1"/>
          <p:nvPr/>
        </p:nvSpPr>
        <p:spPr>
          <a:xfrm>
            <a:off x="490855" y="310198"/>
            <a:ext cx="3559175" cy="8356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25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《</a:t>
            </a:r>
            <a:r>
              <a:rPr lang="zh-CN" altLang="en-US" sz="3225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十二铜表法</a:t>
            </a:r>
            <a:r>
              <a:rPr lang="en-US" altLang="zh-CN" sz="3225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》</a:t>
            </a:r>
            <a:r>
              <a:rPr lang="en-US" altLang="zh-CN" sz="4835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endParaRPr lang="en-US" altLang="zh-CN" sz="4835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158538" y="1444597"/>
            <a:ext cx="1998076" cy="5880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背景：</a:t>
            </a:r>
            <a:endParaRPr lang="zh-CN" altLang="en-US" sz="3225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5" name="文本框 14344"/>
          <p:cNvSpPr txBox="1"/>
          <p:nvPr/>
        </p:nvSpPr>
        <p:spPr>
          <a:xfrm>
            <a:off x="1881787" y="1490498"/>
            <a:ext cx="6228710" cy="5880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平民强烈要求  长期斗争</a:t>
            </a:r>
            <a:endParaRPr lang="zh-CN" altLang="en-US" sz="3225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158538" y="2216440"/>
            <a:ext cx="1230678" cy="5880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内容：</a:t>
            </a:r>
            <a:endParaRPr lang="zh-CN" altLang="en-US" sz="3225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4" name="文本框 14343"/>
          <p:cNvSpPr txBox="1"/>
          <p:nvPr/>
        </p:nvSpPr>
        <p:spPr>
          <a:xfrm>
            <a:off x="1761744" y="2216230"/>
            <a:ext cx="6855418" cy="58801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民法   刑法  诉讼程序  习惯法的汇编</a:t>
            </a:r>
            <a:endParaRPr lang="zh-CN" altLang="en-US" sz="3225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7" name="文本框 14346"/>
          <p:cNvSpPr txBox="1"/>
          <p:nvPr/>
        </p:nvSpPr>
        <p:spPr>
          <a:xfrm>
            <a:off x="198438" y="3177223"/>
            <a:ext cx="1413510" cy="58801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none" anchor="t">
            <a:spAutoFit/>
          </a:bodyPr>
          <a:p>
            <a:pPr>
              <a:buClr>
                <a:srgbClr val="000000"/>
              </a:buClr>
            </a:pPr>
            <a:r>
              <a:rPr lang="zh-CN" altLang="en-US" sz="3225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实质：</a:t>
            </a:r>
            <a:endParaRPr lang="zh-CN" altLang="en-US" sz="3225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8" name="文本框 14347"/>
          <p:cNvSpPr txBox="1"/>
          <p:nvPr/>
        </p:nvSpPr>
        <p:spPr>
          <a:xfrm>
            <a:off x="1987550" y="3178810"/>
            <a:ext cx="7091363" cy="5880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p>
            <a:pPr>
              <a:buClr>
                <a:srgbClr val="000000"/>
              </a:buClr>
              <a:buNone/>
            </a:pPr>
            <a:r>
              <a:rPr lang="zh-CN" altLang="en-US" sz="3225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维护私有财产权、贵族的既得利益</a:t>
            </a:r>
            <a:endParaRPr lang="zh-CN" altLang="en-US" sz="3225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6" name="文本框 14345"/>
          <p:cNvSpPr txBox="1"/>
          <p:nvPr/>
        </p:nvSpPr>
        <p:spPr>
          <a:xfrm>
            <a:off x="1581150" y="4053523"/>
            <a:ext cx="2700338" cy="588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  <a:buNone/>
            </a:pP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对平民而言</a:t>
            </a:r>
            <a:r>
              <a:rPr lang="zh-CN" altLang="en-US" sz="3225" noProof="1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：</a:t>
            </a:r>
            <a:endParaRPr lang="zh-CN" altLang="en-US" sz="3225" noProof="1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198752" y="4117975"/>
            <a:ext cx="1527175" cy="588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评价：</a:t>
            </a:r>
            <a:endParaRPr lang="zh-CN" altLang="en-US" sz="3225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0" name="文本框 14349"/>
          <p:cNvSpPr txBox="1"/>
          <p:nvPr/>
        </p:nvSpPr>
        <p:spPr>
          <a:xfrm>
            <a:off x="1581150" y="5180648"/>
            <a:ext cx="2892425" cy="5880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p>
            <a:pPr>
              <a:buClr>
                <a:srgbClr val="000000"/>
              </a:buClr>
              <a:buNone/>
            </a:pP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对罗马法言</a:t>
            </a:r>
            <a:r>
              <a:rPr lang="zh-CN" altLang="en-US" sz="3225" noProof="1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：</a:t>
            </a:r>
            <a:endParaRPr lang="zh-CN" altLang="en-US" sz="3225" noProof="1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9" name="文本框 14348"/>
          <p:cNvSpPr txBox="1"/>
          <p:nvPr/>
        </p:nvSpPr>
        <p:spPr>
          <a:xfrm>
            <a:off x="4156339" y="4054116"/>
            <a:ext cx="4284980" cy="5880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p>
            <a:pPr>
              <a:buClr>
                <a:srgbClr val="000000"/>
              </a:buClr>
              <a:buNone/>
            </a:pP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平民的胜利</a:t>
            </a:r>
            <a:r>
              <a:rPr lang="en-US" altLang="zh-CN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—</a:t>
            </a: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按律量刑</a:t>
            </a:r>
            <a:endParaRPr lang="zh-CN" altLang="en-US" sz="3225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1" name="文本框 14350"/>
          <p:cNvSpPr txBox="1"/>
          <p:nvPr/>
        </p:nvSpPr>
        <p:spPr>
          <a:xfrm>
            <a:off x="4233863" y="5107623"/>
            <a:ext cx="4659313" cy="1085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0000"/>
              </a:buClr>
              <a:buNone/>
            </a:pPr>
            <a:r>
              <a:rPr lang="zh-CN" altLang="en-US" sz="3225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第一部成文法典，罗马的基本法。</a:t>
            </a:r>
            <a:endParaRPr lang="zh-CN" altLang="en-US" sz="3225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331913" y="4220210"/>
            <a:ext cx="287338" cy="1512888"/>
          </a:xfrm>
          <a:prstGeom prst="leftBrace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4000" b="1" i="0" u="none" strike="noStrike" cap="none" normalizeH="0" baseline="0" noProof="1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331913" y="4220210"/>
            <a:ext cx="274638" cy="1657350"/>
          </a:xfrm>
          <a:prstGeom prst="leftBrac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4000" b="1" i="0" u="none" strike="noStrike" cap="none" normalizeH="0" baseline="0" noProof="1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nimBg="1"/>
      <p:bldP spid="14341" grpId="0"/>
      <p:bldP spid="14345" grpId="0"/>
      <p:bldP spid="14342" grpId="0"/>
      <p:bldP spid="14344" grpId="0" bldLvl="0" animBg="1"/>
      <p:bldP spid="14347" grpId="0" bldLvl="0" animBg="1"/>
      <p:bldP spid="14348" grpId="0" bldLvl="0" animBg="1"/>
      <p:bldP spid="14346" grpId="0"/>
      <p:bldP spid="14343" grpId="0"/>
      <p:bldP spid="14350" grpId="0" bldLvl="0" animBg="1"/>
      <p:bldP spid="14349" grpId="0"/>
      <p:bldP spid="14351" grpId="0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AutoShape 25"/>
          <p:cNvSpPr/>
          <p:nvPr/>
        </p:nvSpPr>
        <p:spPr>
          <a:xfrm>
            <a:off x="4140200" y="2565400"/>
            <a:ext cx="1008063" cy="97631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15" name="Text Box 15"/>
          <p:cNvSpPr txBox="1"/>
          <p:nvPr/>
        </p:nvSpPr>
        <p:spPr>
          <a:xfrm>
            <a:off x="-36512" y="261938"/>
            <a:ext cx="91805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  <a:ea typeface="隶书" pitchFamily="49" charset="-122"/>
              </a:rPr>
              <a:t>习惯法到成文法的进步性在哪里？</a:t>
            </a:r>
            <a:endParaRPr lang="zh-CN" altLang="en-US" sz="3200" dirty="0"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6388" name="Rectangle 17"/>
          <p:cNvSpPr/>
          <p:nvPr/>
        </p:nvSpPr>
        <p:spPr>
          <a:xfrm>
            <a:off x="180975" y="1484313"/>
            <a:ext cx="3598863" cy="1368425"/>
          </a:xfrm>
          <a:prstGeom prst="rect">
            <a:avLst/>
          </a:prstGeom>
          <a:gradFill rotWithShape="1">
            <a:gsLst>
              <a:gs pos="0">
                <a:srgbClr val="C1F4F5"/>
              </a:gs>
              <a:gs pos="100000">
                <a:srgbClr val="59717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Font typeface="Arial" panose="020B0604020202020204" pitchFamily="34" charset="0"/>
              <a:buNone/>
            </a:pPr>
            <a:endParaRPr lang="zh-CN" altLang="en-US" sz="3200" dirty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①法律呈现形式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6389" name="Rectangle 18"/>
          <p:cNvSpPr/>
          <p:nvPr/>
        </p:nvSpPr>
        <p:spPr>
          <a:xfrm>
            <a:off x="5292725" y="1484313"/>
            <a:ext cx="3671888" cy="1368425"/>
          </a:xfrm>
          <a:prstGeom prst="rect">
            <a:avLst/>
          </a:prstGeom>
          <a:gradFill rotWithShape="1">
            <a:gsLst>
              <a:gs pos="0">
                <a:srgbClr val="C1F4F5"/>
              </a:gs>
              <a:gs pos="100000">
                <a:srgbClr val="59717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   ②受益主体扩大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6390" name="Rectangle 19"/>
          <p:cNvSpPr/>
          <p:nvPr/>
        </p:nvSpPr>
        <p:spPr>
          <a:xfrm>
            <a:off x="539750" y="3502025"/>
            <a:ext cx="8208963" cy="2736850"/>
          </a:xfrm>
          <a:prstGeom prst="rect">
            <a:avLst/>
          </a:prstGeom>
          <a:gradFill rotWithShape="1">
            <a:gsLst>
              <a:gs pos="0">
                <a:srgbClr val="C1F4F5"/>
              </a:gs>
              <a:gs pos="100000">
                <a:srgbClr val="59717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1" name="Oval 22"/>
          <p:cNvSpPr/>
          <p:nvPr/>
        </p:nvSpPr>
        <p:spPr>
          <a:xfrm>
            <a:off x="3635375" y="1123950"/>
            <a:ext cx="1946275" cy="20891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进步性</a:t>
            </a:r>
            <a:endParaRPr lang="zh-CN" altLang="en-US" sz="3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20" name="Text Box 26"/>
          <p:cNvSpPr txBox="1"/>
          <p:nvPr/>
        </p:nvSpPr>
        <p:spPr>
          <a:xfrm>
            <a:off x="-828675" y="3789363"/>
            <a:ext cx="52546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  <a:ea typeface="华文中宋" pitchFamily="2" charset="-122"/>
              </a:rPr>
              <a:t>                  </a:t>
            </a:r>
            <a:endParaRPr lang="zh-CN" altLang="en-US" sz="3200" dirty="0">
              <a:latin typeface="Arial" panose="020B0604020202020204" pitchFamily="34" charset="0"/>
              <a:ea typeface="华文中宋" pitchFamily="2" charset="-122"/>
            </a:endParaRPr>
          </a:p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  <a:ea typeface="华文中宋" pitchFamily="2" charset="-122"/>
              </a:rPr>
              <a:t>        </a:t>
            </a:r>
            <a:endParaRPr lang="zh-CN" altLang="en-US" sz="3200" dirty="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16393" name="AutoShape 9"/>
          <p:cNvSpPr/>
          <p:nvPr/>
        </p:nvSpPr>
        <p:spPr>
          <a:xfrm>
            <a:off x="6300788" y="4365625"/>
            <a:ext cx="287337" cy="863600"/>
          </a:xfrm>
          <a:prstGeom prst="downArrow">
            <a:avLst>
              <a:gd name="adj1" fmla="val 50000"/>
              <a:gd name="adj2" fmla="val 75138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4" name="AutoShape 10"/>
          <p:cNvSpPr/>
          <p:nvPr/>
        </p:nvSpPr>
        <p:spPr>
          <a:xfrm>
            <a:off x="2266950" y="4294188"/>
            <a:ext cx="288925" cy="8636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2195513" y="3717925"/>
            <a:ext cx="38100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1763713" y="3644900"/>
            <a:ext cx="18081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口头形式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6397" name="Text Box 13"/>
          <p:cNvSpPr txBox="1"/>
          <p:nvPr/>
        </p:nvSpPr>
        <p:spPr>
          <a:xfrm>
            <a:off x="1619250" y="5302250"/>
            <a:ext cx="1809750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文字形式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3326" name="Text Box 14"/>
          <p:cNvSpPr txBox="1"/>
          <p:nvPr/>
        </p:nvSpPr>
        <p:spPr>
          <a:xfrm>
            <a:off x="6300788" y="38608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9" name="Text Box 15"/>
          <p:cNvSpPr txBox="1"/>
          <p:nvPr/>
        </p:nvSpPr>
        <p:spPr>
          <a:xfrm>
            <a:off x="5651500" y="3717925"/>
            <a:ext cx="1809750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随意解释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6400" name="Text Box 16"/>
          <p:cNvSpPr txBox="1"/>
          <p:nvPr/>
        </p:nvSpPr>
        <p:spPr>
          <a:xfrm>
            <a:off x="5580063" y="5302250"/>
            <a:ext cx="1808162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有法可依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8" grpId="0" bldLvl="0" animBg="1"/>
      <p:bldP spid="16389" grpId="0" bldLvl="0" animBg="1"/>
      <p:bldP spid="16390" grpId="0" bldLvl="0" animBg="1"/>
      <p:bldP spid="16391" grpId="0" bldLvl="0" animBg="1"/>
      <p:bldP spid="16393" grpId="0" bldLvl="0" animBg="1"/>
      <p:bldP spid="16394" grpId="0" bldLvl="0" animBg="1"/>
      <p:bldP spid="16396" grpId="0" bldLvl="0"/>
      <p:bldP spid="16397" grpId="0" bldLvl="0"/>
      <p:bldP spid="16399" grpId="0" bldLvl="0"/>
      <p:bldP spid="16400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AutoShape 2"/>
          <p:cNvSpPr/>
          <p:nvPr/>
        </p:nvSpPr>
        <p:spPr>
          <a:xfrm>
            <a:off x="4140200" y="2565400"/>
            <a:ext cx="1008063" cy="97631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-828675" y="260350"/>
            <a:ext cx="99726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Arial" panose="020B0604020202020204" pitchFamily="34" charset="0"/>
                <a:ea typeface="隶书" pitchFamily="49" charset="-122"/>
              </a:rPr>
              <a:t>《</a:t>
            </a:r>
            <a:r>
              <a:rPr lang="zh-CN" altLang="en-US" sz="3200" dirty="0">
                <a:latin typeface="Arial" panose="020B0604020202020204" pitchFamily="34" charset="0"/>
                <a:ea typeface="隶书" pitchFamily="49" charset="-122"/>
              </a:rPr>
              <a:t>十二铜表法</a:t>
            </a:r>
            <a:r>
              <a:rPr lang="en-US" altLang="zh-CN" sz="3200" dirty="0">
                <a:latin typeface="Arial" panose="020B0604020202020204" pitchFamily="34" charset="0"/>
                <a:ea typeface="隶书" pitchFamily="49" charset="-122"/>
              </a:rPr>
              <a:t>》</a:t>
            </a:r>
            <a:r>
              <a:rPr lang="zh-CN" altLang="en-US" sz="3200" dirty="0">
                <a:latin typeface="Arial" panose="020B0604020202020204" pitchFamily="34" charset="0"/>
                <a:ea typeface="隶书" pitchFamily="49" charset="-122"/>
              </a:rPr>
              <a:t>的局限性在哪里？</a:t>
            </a:r>
            <a:endParaRPr lang="zh-CN" altLang="en-US" sz="3200" dirty="0"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9460" name="Rectangle 4"/>
          <p:cNvSpPr/>
          <p:nvPr/>
        </p:nvSpPr>
        <p:spPr>
          <a:xfrm>
            <a:off x="180975" y="1484313"/>
            <a:ext cx="3598863" cy="1368425"/>
          </a:xfrm>
          <a:prstGeom prst="rect">
            <a:avLst/>
          </a:prstGeom>
          <a:gradFill rotWithShape="1">
            <a:gsLst>
              <a:gs pos="0">
                <a:srgbClr val="C1F4F5"/>
              </a:gs>
              <a:gs pos="100000">
                <a:srgbClr val="59717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1" name="Rectangle 5"/>
          <p:cNvSpPr/>
          <p:nvPr/>
        </p:nvSpPr>
        <p:spPr>
          <a:xfrm>
            <a:off x="5292725" y="1484313"/>
            <a:ext cx="3671888" cy="1368425"/>
          </a:xfrm>
          <a:prstGeom prst="rect">
            <a:avLst/>
          </a:prstGeom>
          <a:gradFill rotWithShape="1">
            <a:gsLst>
              <a:gs pos="0">
                <a:srgbClr val="C1F4F5"/>
              </a:gs>
              <a:gs pos="100000">
                <a:srgbClr val="59717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0" name="Rectangle 6"/>
          <p:cNvSpPr/>
          <p:nvPr/>
        </p:nvSpPr>
        <p:spPr>
          <a:xfrm>
            <a:off x="539750" y="3500438"/>
            <a:ext cx="8208963" cy="2736850"/>
          </a:xfrm>
          <a:prstGeom prst="rect">
            <a:avLst/>
          </a:prstGeom>
          <a:gradFill rotWithShape="1">
            <a:gsLst>
              <a:gs pos="0">
                <a:srgbClr val="C1F4F5"/>
              </a:gs>
              <a:gs pos="100000">
                <a:srgbClr val="59717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-900112" y="1773238"/>
            <a:ext cx="44640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①法律呈现内容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4284663" y="1844675"/>
            <a:ext cx="4895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②法律颁布目的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6393" name="Oval 9"/>
          <p:cNvSpPr/>
          <p:nvPr/>
        </p:nvSpPr>
        <p:spPr>
          <a:xfrm>
            <a:off x="3635375" y="1052513"/>
            <a:ext cx="1944688" cy="20891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4" name="WordArt 10"/>
          <p:cNvSpPr>
            <a:spLocks noTextEdit="1"/>
          </p:cNvSpPr>
          <p:nvPr/>
        </p:nvSpPr>
        <p:spPr>
          <a:xfrm>
            <a:off x="3924300" y="1773238"/>
            <a:ext cx="1371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局限性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7" name="Text Box 11"/>
          <p:cNvSpPr txBox="1"/>
          <p:nvPr/>
        </p:nvSpPr>
        <p:spPr>
          <a:xfrm>
            <a:off x="-612775" y="4005263"/>
            <a:ext cx="525621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  <a:ea typeface="华文中宋" pitchFamily="2" charset="-122"/>
              </a:rPr>
              <a:t>        保留了过去习惯法的陋习。</a:t>
            </a:r>
            <a:endParaRPr lang="zh-CN" altLang="en-US" sz="3200" dirty="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19468" name="Text Box 12"/>
          <p:cNvSpPr txBox="1"/>
          <p:nvPr/>
        </p:nvSpPr>
        <p:spPr>
          <a:xfrm>
            <a:off x="3419475" y="3933825"/>
            <a:ext cx="5040313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  <a:ea typeface="华文中宋" pitchFamily="2" charset="-122"/>
              </a:rPr>
              <a:t>         明确维护私有财产与贵族的既得利益。</a:t>
            </a:r>
            <a:endParaRPr lang="zh-CN" altLang="en-US" sz="3200" dirty="0">
              <a:latin typeface="Arial" panose="020B0604020202020204" pitchFamily="34" charset="0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/>
      <p:bldP spid="19460" grpId="0" bldLvl="0" animBg="1"/>
      <p:bldP spid="19461" grpId="0" bldLvl="0" animBg="1"/>
      <p:bldP spid="19463" grpId="0"/>
      <p:bldP spid="19464" grpId="0"/>
      <p:bldP spid="19467" grpId="0"/>
      <p:bldP spid="194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27651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CC00FF"/>
                </a:solidFill>
                <a:latin typeface="Arial" panose="020B0604020202020204" pitchFamily="34" charset="0"/>
                <a:ea typeface="隶书" pitchFamily="49" charset="-122"/>
              </a:rPr>
              <a:t>我做法官</a:t>
            </a:r>
            <a:endParaRPr lang="zh-CN" altLang="en-US" sz="4400" b="1" dirty="0">
              <a:solidFill>
                <a:srgbClr val="CC00FF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pic>
        <p:nvPicPr>
          <p:cNvPr id="16388" name="图片 27661" descr="10051409440da5ed786a70ed1c[2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5175"/>
            <a:ext cx="2771775" cy="609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27671"/>
          <p:cNvSpPr txBox="1"/>
          <p:nvPr/>
        </p:nvSpPr>
        <p:spPr>
          <a:xfrm>
            <a:off x="2479675" y="2331720"/>
            <a:ext cx="6121400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材料：第八表 ，在夜间窃取耕地的庄稼或放牧的，如为成年人，则处死以祭谷神；如为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未成年人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，则由长官酌情鞭打，并处以赔偿双倍于损害的罚金。　　　　　　　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十二铜表法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 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0" name="文本框 27672"/>
          <p:cNvSpPr txBox="1"/>
          <p:nvPr/>
        </p:nvSpPr>
        <p:spPr>
          <a:xfrm>
            <a:off x="2771775" y="5200015"/>
            <a:ext cx="55283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根据</a:t>
            </a:r>
            <a:r>
              <a:rPr lang="en-US" altLang="zh-CN" sz="28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十二铜表法</a:t>
            </a:r>
            <a:r>
              <a:rPr lang="en-US" altLang="zh-CN" sz="28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，法官会怎样判决皮尔案件？判案依据有何变化？</a:t>
            </a:r>
            <a:endParaRPr lang="zh-CN" altLang="en-US" sz="2800" b="1" dirty="0">
              <a:solidFill>
                <a:srgbClr val="A5002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7677" name="组合 27676"/>
          <p:cNvGrpSpPr/>
          <p:nvPr/>
        </p:nvGrpSpPr>
        <p:grpSpPr>
          <a:xfrm>
            <a:off x="2771775" y="-171450"/>
            <a:ext cx="3527425" cy="2363788"/>
            <a:chOff x="1519" y="255"/>
            <a:chExt cx="2222" cy="1489"/>
          </a:xfrm>
        </p:grpSpPr>
        <p:sp>
          <p:nvSpPr>
            <p:cNvPr id="16392" name="Cloud"/>
            <p:cNvSpPr>
              <a:spLocks noChangeAspect="1" noEditPoints="1"/>
            </p:cNvSpPr>
            <p:nvPr/>
          </p:nvSpPr>
          <p:spPr>
            <a:xfrm>
              <a:off x="1519" y="255"/>
              <a:ext cx="2222" cy="1489"/>
            </a:xfrm>
            <a:custGeom>
              <a:avLst/>
              <a:gdLst/>
              <a:ahLst/>
              <a:cxnLst>
                <a:cxn ang="0">
                  <a:pos x="67" y="10800"/>
                </a:cxn>
                <a:cxn ang="0">
                  <a:pos x="10800" y="21577"/>
                </a:cxn>
                <a:cxn ang="0">
                  <a:pos x="21582" y="10800"/>
                </a:cxn>
                <a:cxn ang="0">
                  <a:pos x="10800" y="1235"/>
                </a:cxn>
              </a:cxnLst>
              <a:pathLst>
                <a:path w="21600" h="21600">
                  <a:moveTo>
                    <a:pt x="1950" y="7185"/>
                  </a:moveTo>
                  <a:cubicBezTo>
                    <a:pt x="854" y="7337"/>
                    <a:pt x="-1" y="8603"/>
                    <a:pt x="-1" y="10142"/>
                  </a:cubicBezTo>
                  <a:cubicBezTo>
                    <a:pt x="-1" y="11236"/>
                    <a:pt x="431" y="12192"/>
                    <a:pt x="1074" y="12708"/>
                  </a:cubicBezTo>
                  <a:cubicBezTo>
                    <a:pt x="709" y="13237"/>
                    <a:pt x="486" y="13948"/>
                    <a:pt x="486" y="14730"/>
                  </a:cubicBezTo>
                  <a:cubicBezTo>
                    <a:pt x="486" y="16364"/>
                    <a:pt x="1462" y="17689"/>
                    <a:pt x="2666" y="17689"/>
                  </a:cubicBezTo>
                  <a:cubicBezTo>
                    <a:pt x="2752" y="17689"/>
                    <a:pt x="2837" y="17682"/>
                    <a:pt x="2921" y="17669"/>
                  </a:cubicBezTo>
                  <a:cubicBezTo>
                    <a:pt x="3587" y="19254"/>
                    <a:pt x="4837" y="20320"/>
                    <a:pt x="6270" y="20320"/>
                  </a:cubicBezTo>
                  <a:cubicBezTo>
                    <a:pt x="6998" y="20320"/>
                    <a:pt x="7678" y="20045"/>
                    <a:pt x="8259" y="19567"/>
                  </a:cubicBezTo>
                  <a:cubicBezTo>
                    <a:pt x="8865" y="20802"/>
                    <a:pt x="9896" y="21614"/>
                    <a:pt x="11066" y="21614"/>
                  </a:cubicBezTo>
                  <a:cubicBezTo>
                    <a:pt x="12590" y="21614"/>
                    <a:pt x="13878" y="20236"/>
                    <a:pt x="14298" y="18343"/>
                  </a:cubicBezTo>
                  <a:cubicBezTo>
                    <a:pt x="14741" y="18721"/>
                    <a:pt x="15266" y="18939"/>
                    <a:pt x="15829" y="18939"/>
                  </a:cubicBezTo>
                  <a:cubicBezTo>
                    <a:pt x="17419" y="18939"/>
                    <a:pt x="18709" y="17195"/>
                    <a:pt x="18722" y="15037"/>
                  </a:cubicBezTo>
                  <a:cubicBezTo>
                    <a:pt x="20367" y="14720"/>
                    <a:pt x="21630" y="12798"/>
                    <a:pt x="21630" y="10474"/>
                  </a:cubicBezTo>
                  <a:cubicBezTo>
                    <a:pt x="21630" y="9417"/>
                    <a:pt x="21369" y="8443"/>
                    <a:pt x="20929" y="7666"/>
                  </a:cubicBezTo>
                  <a:cubicBezTo>
                    <a:pt x="21068" y="7226"/>
                    <a:pt x="21145" y="6741"/>
                    <a:pt x="21145" y="6232"/>
                  </a:cubicBezTo>
                  <a:cubicBezTo>
                    <a:pt x="21145" y="4555"/>
                    <a:pt x="20312" y="3142"/>
                    <a:pt x="19180" y="2722"/>
                  </a:cubicBezTo>
                  <a:cubicBezTo>
                    <a:pt x="18976" y="1178"/>
                    <a:pt x="17983" y="8"/>
                    <a:pt x="16789" y="8"/>
                  </a:cubicBezTo>
                  <a:cubicBezTo>
                    <a:pt x="16046" y="8"/>
                    <a:pt x="15382" y="460"/>
                    <a:pt x="14936" y="1173"/>
                  </a:cubicBezTo>
                  <a:cubicBezTo>
                    <a:pt x="14537" y="461"/>
                    <a:pt x="13908" y="2"/>
                    <a:pt x="13200" y="2"/>
                  </a:cubicBezTo>
                  <a:cubicBezTo>
                    <a:pt x="12345" y="2"/>
                    <a:pt x="11604" y="672"/>
                    <a:pt x="11246" y="1647"/>
                  </a:cubicBezTo>
                  <a:cubicBezTo>
                    <a:pt x="10765" y="1001"/>
                    <a:pt x="10104" y="602"/>
                    <a:pt x="9375" y="602"/>
                  </a:cubicBezTo>
                  <a:cubicBezTo>
                    <a:pt x="8354" y="602"/>
                    <a:pt x="7468" y="1383"/>
                    <a:pt x="7019" y="2531"/>
                  </a:cubicBezTo>
                  <a:cubicBezTo>
                    <a:pt x="6519" y="2130"/>
                    <a:pt x="5935" y="1900"/>
                    <a:pt x="5312" y="1900"/>
                  </a:cubicBezTo>
                  <a:cubicBezTo>
                    <a:pt x="3447" y="1900"/>
                    <a:pt x="1935" y="3957"/>
                    <a:pt x="1935" y="6495"/>
                  </a:cubicBezTo>
                  <a:cubicBezTo>
                    <a:pt x="1935" y="6706"/>
                    <a:pt x="1945" y="6913"/>
                    <a:pt x="1966" y="7117"/>
                  </a:cubicBezTo>
                  <a:close/>
                </a:path>
                <a:path w="21600" h="21600" fill="none">
                  <a:moveTo>
                    <a:pt x="1080" y="12690"/>
                  </a:moveTo>
                  <a:cubicBezTo>
                    <a:pt x="1402" y="12949"/>
                    <a:pt x="1778" y="13097"/>
                    <a:pt x="2178" y="13097"/>
                  </a:cubicBezTo>
                  <a:cubicBezTo>
                    <a:pt x="2235" y="13097"/>
                    <a:pt x="2292" y="13094"/>
                    <a:pt x="2348" y="13088"/>
                  </a:cubicBezTo>
                </a:path>
                <a:path w="21600" h="21600" fill="none">
                  <a:moveTo>
                    <a:pt x="2910" y="17640"/>
                  </a:moveTo>
                  <a:cubicBezTo>
                    <a:pt x="3105" y="17609"/>
                    <a:pt x="3290" y="17544"/>
                    <a:pt x="3465" y="17450"/>
                  </a:cubicBezTo>
                </a:path>
                <a:path w="21600" h="21600" fill="none">
                  <a:moveTo>
                    <a:pt x="7905" y="18675"/>
                  </a:moveTo>
                  <a:cubicBezTo>
                    <a:pt x="7993" y="18984"/>
                    <a:pt x="8105" y="19275"/>
                    <a:pt x="8238" y="19546"/>
                  </a:cubicBezTo>
                </a:path>
                <a:path w="21600" h="21600" fill="none">
                  <a:moveTo>
                    <a:pt x="14280" y="18330"/>
                  </a:moveTo>
                  <a:cubicBezTo>
                    <a:pt x="14349" y="18025"/>
                    <a:pt x="14394" y="17705"/>
                    <a:pt x="14414" y="17375"/>
                  </a:cubicBezTo>
                </a:path>
                <a:path w="21600" h="21600" fill="none">
                  <a:moveTo>
                    <a:pt x="18690" y="15045"/>
                  </a:moveTo>
                  <a:cubicBezTo>
                    <a:pt x="18690" y="15034"/>
                    <a:pt x="18690" y="15024"/>
                    <a:pt x="18690" y="15013"/>
                  </a:cubicBezTo>
                  <a:cubicBezTo>
                    <a:pt x="18690" y="13459"/>
                    <a:pt x="18027" y="12115"/>
                    <a:pt x="17065" y="11476"/>
                  </a:cubicBezTo>
                </a:path>
                <a:path w="21600" h="21600" fill="none">
                  <a:moveTo>
                    <a:pt x="20175" y="9015"/>
                  </a:moveTo>
                  <a:cubicBezTo>
                    <a:pt x="20486" y="8654"/>
                    <a:pt x="20736" y="8197"/>
                    <a:pt x="20900" y="7678"/>
                  </a:cubicBezTo>
                </a:path>
                <a:path w="21600" h="21600" fill="none">
                  <a:moveTo>
                    <a:pt x="19200" y="3345"/>
                  </a:moveTo>
                  <a:cubicBezTo>
                    <a:pt x="19200" y="3329"/>
                    <a:pt x="19200" y="3313"/>
                    <a:pt x="19200" y="3297"/>
                  </a:cubicBezTo>
                  <a:cubicBezTo>
                    <a:pt x="19200" y="3097"/>
                    <a:pt x="19187" y="2901"/>
                    <a:pt x="19162" y="2711"/>
                  </a:cubicBezTo>
                </a:path>
                <a:path w="21600" h="21600" fill="none">
                  <a:moveTo>
                    <a:pt x="14910" y="1170"/>
                  </a:moveTo>
                  <a:cubicBezTo>
                    <a:pt x="14759" y="1412"/>
                    <a:pt x="14634" y="1683"/>
                    <a:pt x="14539" y="1976"/>
                  </a:cubicBezTo>
                </a:path>
                <a:path w="21600" h="21600" fill="none">
                  <a:moveTo>
                    <a:pt x="11250" y="1665"/>
                  </a:moveTo>
                  <a:cubicBezTo>
                    <a:pt x="11169" y="1882"/>
                    <a:pt x="11108" y="2115"/>
                    <a:pt x="11069" y="2360"/>
                  </a:cubicBezTo>
                </a:path>
                <a:path w="21600" h="21600" fill="none">
                  <a:moveTo>
                    <a:pt x="7650" y="3270"/>
                  </a:moveTo>
                  <a:cubicBezTo>
                    <a:pt x="7455" y="3011"/>
                    <a:pt x="7237" y="2784"/>
                    <a:pt x="7001" y="2595"/>
                  </a:cubicBezTo>
                </a:path>
                <a:path w="21600" h="21600" fill="none">
                  <a:moveTo>
                    <a:pt x="1950" y="7185"/>
                  </a:moveTo>
                  <a:cubicBezTo>
                    <a:pt x="1974" y="7430"/>
                    <a:pt x="2012" y="7667"/>
                    <a:pt x="2063" y="78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16393" name="文本框 27678"/>
            <p:cNvSpPr txBox="1"/>
            <p:nvPr/>
          </p:nvSpPr>
          <p:spPr>
            <a:xfrm>
              <a:off x="1837" y="572"/>
              <a:ext cx="1497" cy="678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p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案子怎么判，法律说了算</a:t>
              </a:r>
              <a:endPara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071563"/>
            <a:ext cx="8424863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阅读下列材料：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材料一  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表  死者的财产需按其遗嘱进行处理。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材料二  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、第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表  债权人可将无力偿还的债务人，交付法庭判决，直到将其戴上足枷、手铐，甚至杀死或卖之为奴。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                      ——《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十二铜表法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               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请回答：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(1)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材料一、材料二反映的共同原则是什么？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7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1267" name="Rectangle 4"/>
          <p:cNvSpPr/>
          <p:nvPr/>
        </p:nvSpPr>
        <p:spPr>
          <a:xfrm>
            <a:off x="4460875" y="6657975"/>
            <a:ext cx="4127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27330" algn="ctr">
              <a:spcBef>
                <a:spcPct val="20000"/>
              </a:spcBef>
              <a:buChar char="–"/>
            </a:pPr>
            <a:endParaRPr lang="zh-CN" altLang="zh-CN" sz="2000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20913" y="5611813"/>
            <a:ext cx="37909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保护私有财产不受侵犯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847725"/>
            <a:ext cx="882015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材料三  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表  凡故意伤人肢体而又未能取得调解时，则伤人者也需受到同样的伤害；不过，如有人打断自由人的骨头，他须偿付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阿司罚金；如被打折骨头的是奴隶，罚金可以减半。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材料四  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表  禁止贵族与平民通婚。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                   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——《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十二铜表法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请回答：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材料三、四反映出什么本质问题？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D1E07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2291" name="Rectangle 3"/>
          <p:cNvSpPr/>
          <p:nvPr/>
        </p:nvSpPr>
        <p:spPr>
          <a:xfrm>
            <a:off x="4460875" y="6657975"/>
            <a:ext cx="4127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27330" algn="ctr">
              <a:spcBef>
                <a:spcPct val="20000"/>
              </a:spcBef>
              <a:buChar char="–"/>
            </a:pPr>
            <a:endParaRPr lang="zh-CN" altLang="zh-CN" sz="2000" dirty="0">
              <a:latin typeface="Arial" panose="020B0604020202020204" pitchFamily="34" charset="0"/>
            </a:endParaRPr>
          </a:p>
        </p:txBody>
      </p:sp>
      <p:sp>
        <p:nvSpPr>
          <p:cNvPr id="99333" name="AutoShape 5"/>
          <p:cNvSpPr/>
          <p:nvPr/>
        </p:nvSpPr>
        <p:spPr>
          <a:xfrm>
            <a:off x="-272097" y="4996498"/>
            <a:ext cx="8763000" cy="609600"/>
          </a:xfrm>
          <a:prstGeom prst="wedgeRoundRectCallout">
            <a:avLst>
              <a:gd name="adj1" fmla="val -20523"/>
              <a:gd name="adj2" fmla="val -12759"/>
              <a:gd name="adj3" fmla="val 16667"/>
            </a:avLst>
          </a:prstGeom>
          <a:noFill/>
          <a:ln w="9525">
            <a:noFill/>
          </a:ln>
        </p:spPr>
        <p:txBody>
          <a:bodyPr/>
          <a:p>
            <a:pPr marL="1600200" indent="-228600" algn="ctr"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仍是维护私有财产权和贵族既得利益 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288925" y="741363"/>
            <a:ext cx="8459788" cy="12477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）四则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材料是否反映了“法律面前，人人平等”的原则？说明了什么？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3315" name="Rectangle 3"/>
          <p:cNvSpPr/>
          <p:nvPr/>
        </p:nvSpPr>
        <p:spPr>
          <a:xfrm>
            <a:off x="4460875" y="6657975"/>
            <a:ext cx="4127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27330" algn="ctr">
              <a:spcBef>
                <a:spcPct val="20000"/>
              </a:spcBef>
              <a:buChar char="–"/>
            </a:pPr>
            <a:endParaRPr lang="zh-CN" altLang="zh-CN" sz="2000" dirty="0">
              <a:latin typeface="Arial" panose="020B0604020202020204" pitchFamily="34" charset="0"/>
            </a:endParaRPr>
          </a:p>
        </p:txBody>
      </p:sp>
      <p:sp>
        <p:nvSpPr>
          <p:cNvPr id="98310" name="AutoShape 6"/>
          <p:cNvSpPr/>
          <p:nvPr/>
        </p:nvSpPr>
        <p:spPr>
          <a:xfrm>
            <a:off x="395288" y="1989138"/>
            <a:ext cx="7416800" cy="609600"/>
          </a:xfrm>
          <a:prstGeom prst="wedgeRoundRectCallout">
            <a:avLst>
              <a:gd name="adj1" fmla="val -35111"/>
              <a:gd name="adj2" fmla="val 28907"/>
              <a:gd name="adj3" fmla="val 16667"/>
            </a:avLst>
          </a:prstGeom>
          <a:noFill/>
          <a:ln w="9525">
            <a:noFill/>
          </a:ln>
        </p:spPr>
        <p:txBody>
          <a:bodyPr/>
          <a:p>
            <a:pPr marL="1600200" indent="-228600" algn="ctr"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否，说明有等级划分，不平等仍存在 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-541337" y="4389438"/>
            <a:ext cx="8915400" cy="1143000"/>
          </a:xfrm>
          <a:prstGeom prst="wedgeRoundRectCallout">
            <a:avLst>
              <a:gd name="adj1" fmla="val 41417"/>
              <a:gd name="adj2" fmla="val -16806"/>
              <a:gd name="adj3" fmla="val 16667"/>
            </a:avLst>
          </a:prstGeom>
          <a:noFill/>
          <a:ln w="9525">
            <a:noFill/>
          </a:ln>
        </p:spPr>
        <p:txBody>
          <a:bodyPr/>
          <a:p>
            <a:pPr marL="1600200" indent="-228600" algn="ctr"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优越性：成文法按律量刑和判决；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600200" indent="-228600" algn="ctr"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局限性：仍然维护贵族的既得利益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8" name="矩形 2"/>
          <p:cNvSpPr/>
          <p:nvPr/>
        </p:nvSpPr>
        <p:spPr>
          <a:xfrm>
            <a:off x="395288" y="3116263"/>
            <a:ext cx="7993062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D1E07"/>
                </a:solidFill>
                <a:latin typeface="Calibri" panose="020F0502020204030204" pitchFamily="34" charset="0"/>
              </a:rPr>
              <a:t>（</a:t>
            </a:r>
            <a:r>
              <a:rPr lang="en-US" altLang="zh-CN" sz="2800" b="1" dirty="0">
                <a:solidFill>
                  <a:srgbClr val="FD1E07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2800" b="1" dirty="0">
                <a:solidFill>
                  <a:srgbClr val="FD1E07"/>
                </a:solidFill>
                <a:latin typeface="Calibri" panose="020F0502020204030204" pitchFamily="34" charset="0"/>
              </a:rPr>
              <a:t>）</a:t>
            </a:r>
            <a:r>
              <a:rPr lang="en-US" altLang="zh-CN" sz="2800" b="1" dirty="0">
                <a:solidFill>
                  <a:srgbClr val="FD1E07"/>
                </a:solidFill>
                <a:latin typeface="Calibri" panose="020F0502020204030204" pitchFamily="34" charset="0"/>
              </a:rPr>
              <a:t>《</a:t>
            </a:r>
            <a:r>
              <a:rPr lang="zh-CN" altLang="en-US" sz="2800" b="1" dirty="0">
                <a:solidFill>
                  <a:srgbClr val="FD1E07"/>
                </a:solidFill>
                <a:latin typeface="Calibri" panose="020F0502020204030204" pitchFamily="34" charset="0"/>
              </a:rPr>
              <a:t>十二铜表法</a:t>
            </a:r>
            <a:r>
              <a:rPr lang="en-US" altLang="zh-CN" sz="2800" b="1" dirty="0">
                <a:solidFill>
                  <a:srgbClr val="FD1E07"/>
                </a:solidFill>
                <a:latin typeface="Calibri" panose="020F0502020204030204" pitchFamily="34" charset="0"/>
              </a:rPr>
              <a:t>》</a:t>
            </a:r>
            <a:r>
              <a:rPr lang="zh-CN" altLang="en-US" sz="2800" b="1" dirty="0">
                <a:solidFill>
                  <a:srgbClr val="FD1E07"/>
                </a:solidFill>
                <a:latin typeface="Calibri" panose="020F0502020204030204" pitchFamily="34" charset="0"/>
              </a:rPr>
              <a:t>和习惯法相比有什么优越性和局限性？</a:t>
            </a:r>
            <a:endParaRPr lang="zh-CN" altLang="en-US" sz="2800" b="1" dirty="0">
              <a:solidFill>
                <a:srgbClr val="FD1E07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187393"/>
          <p:cNvSpPr txBox="1"/>
          <p:nvPr/>
        </p:nvSpPr>
        <p:spPr>
          <a:xfrm>
            <a:off x="-180975" y="765175"/>
            <a:ext cx="932497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（三）罗马法的发展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（内容、适用范围）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     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58" name="文本框 187399"/>
          <p:cNvSpPr txBox="1"/>
          <p:nvPr/>
        </p:nvSpPr>
        <p:spPr>
          <a:xfrm>
            <a:off x="321945" y="4581525"/>
            <a:ext cx="8611235" cy="95313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罗马帝国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时期，罗马法律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适用范围扩大到罗马统治范围内的一切自由民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，被称为“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万民法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59" name="文本框 187400"/>
          <p:cNvSpPr txBox="1"/>
          <p:nvPr/>
        </p:nvSpPr>
        <p:spPr>
          <a:xfrm>
            <a:off x="448310" y="1816735"/>
            <a:ext cx="8695690" cy="95313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罗马共和国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时期，罗马法律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适用范围仅限于罗马公民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，被称为“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公民法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”。如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十二铜表法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》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60" name="下箭头 187401"/>
          <p:cNvSpPr/>
          <p:nvPr/>
        </p:nvSpPr>
        <p:spPr>
          <a:xfrm>
            <a:off x="3404870" y="2996248"/>
            <a:ext cx="1512888" cy="8651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9525">
            <a:noFill/>
          </a:ln>
        </p:spPr>
        <p:txBody>
          <a:bodyPr anchor="t"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WordArt 3"/>
          <p:cNvSpPr>
            <a:spLocks noChangeArrowheads="1" noChangeShapeType="1"/>
          </p:cNvSpPr>
          <p:nvPr/>
        </p:nvSpPr>
        <p:spPr bwMode="auto">
          <a:xfrm>
            <a:off x="1043608" y="356659"/>
            <a:ext cx="7344816" cy="230425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512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-300" normalizeH="0" baseline="0" noProof="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楷体_GB2312"/>
                <a:ea typeface="华文新魏" pitchFamily="2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-300" normalizeH="0" baseline="0" noProof="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楷体_GB2312"/>
                <a:ea typeface="华文新魏" pitchFamily="2" charset="-122"/>
                <a:cs typeface="+mn-cs"/>
              </a:rPr>
              <a:t>7</a:t>
            </a:r>
            <a:r>
              <a:rPr kumimoji="0" lang="zh-CN" altLang="en-US" sz="4000" b="1" i="0" u="none" strike="noStrike" kern="1200" cap="none" spc="-300" normalizeH="0" baseline="0" noProof="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楷体_GB2312"/>
                <a:ea typeface="华文新魏" pitchFamily="2" charset="-122"/>
                <a:cs typeface="+mn-cs"/>
              </a:rPr>
              <a:t>课 </a:t>
            </a:r>
            <a:endParaRPr kumimoji="0" lang="en-US" altLang="zh-CN" sz="4000" b="1" i="0" u="none" strike="noStrike" kern="1200" cap="none" spc="-300" normalizeH="0" baseline="0" noProof="0" dirty="0">
              <a:ln w="9525" cmpd="sng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楷体_GB2312"/>
              <a:ea typeface="华文新魏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-300" normalizeH="0" baseline="0" noProof="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楷体_GB2312"/>
                <a:ea typeface="华文新魏" pitchFamily="2" charset="-122"/>
                <a:cs typeface="+mn-cs"/>
              </a:rPr>
              <a:t>古罗马的政治与法律</a:t>
            </a:r>
            <a:endParaRPr kumimoji="0" lang="zh-CN" altLang="en-US" sz="4000" b="1" i="0" u="none" strike="noStrike" kern="1200" cap="none" spc="-300" normalizeH="0" baseline="0" noProof="0" dirty="0">
              <a:ln w="9525" cmpd="sng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楷体_GB2312"/>
              <a:ea typeface="华文新魏" pitchFamily="2" charset="-122"/>
              <a:cs typeface="+mn-cs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0553" y="3379788"/>
            <a:ext cx="7921625" cy="2197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+mn-ea"/>
                <a:cs typeface="+mn-cs"/>
              </a:rPr>
              <a:t>             </a:t>
            </a:r>
            <a:r>
              <a:rPr kumimoji="0" lang="zh-CN" altLang="zh-CN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+mn-ea"/>
                <a:cs typeface="+mn-cs"/>
              </a:rPr>
              <a:t>课标要求：</a:t>
            </a:r>
            <a:endParaRPr kumimoji="0" lang="en-US" altLang="zh-CN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+mn-ea"/>
              <a:cs typeface="+mn-cs"/>
            </a:endParaRPr>
          </a:p>
          <a:p>
            <a:pPr marR="0" defTabSz="9144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zh-CN" sz="3200" b="1" kern="120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cs"/>
              </a:rPr>
              <a:t>了解罗马法的主要内容及其在维系罗马帝国统治中的作用,理解法律在人类社会生活中的价值.</a:t>
            </a:r>
            <a:endParaRPr kumimoji="0" lang="zh-CN" altLang="zh-CN" sz="3200" b="1" kern="1200" cap="none" spc="0" normalizeH="0" baseline="0" noProof="0" dirty="0">
              <a:solidFill>
                <a:srgbClr val="000000"/>
              </a:solidFill>
              <a:latin typeface="宋体" panose="02010600030101010101" pitchFamily="2" charset="-122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zh-CN" sz="2800" kern="1200" cap="none" spc="0" normalizeH="0" baseline="0" noProof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Rectangle 3"/>
          <p:cNvSpPr/>
          <p:nvPr/>
        </p:nvSpPr>
        <p:spPr>
          <a:xfrm>
            <a:off x="682308" y="938530"/>
            <a:ext cx="24034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公民法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31" name="AutoShape 7"/>
          <p:cNvSpPr/>
          <p:nvPr/>
        </p:nvSpPr>
        <p:spPr>
          <a:xfrm>
            <a:off x="1403350" y="2249170"/>
            <a:ext cx="215900" cy="2447925"/>
          </a:xfrm>
          <a:prstGeom prst="leftBrace">
            <a:avLst>
              <a:gd name="adj1" fmla="val 94485"/>
              <a:gd name="adj2" fmla="val 50000"/>
            </a:avLst>
          </a:prstGeom>
          <a:noFill/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7832" name="Text Box 8"/>
          <p:cNvSpPr txBox="1"/>
          <p:nvPr/>
        </p:nvSpPr>
        <p:spPr>
          <a:xfrm>
            <a:off x="1258888" y="5357813"/>
            <a:ext cx="561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_GB2312"/>
                <a:ea typeface="楷体_GB2312"/>
              </a:rPr>
              <a:t>《</a:t>
            </a:r>
            <a:r>
              <a:rPr lang="zh-CN" altLang="en-US" sz="2800" b="1" dirty="0">
                <a:latin typeface="楷体_GB2312"/>
                <a:ea typeface="楷体_GB2312"/>
              </a:rPr>
              <a:t>十二铜表法</a:t>
            </a:r>
            <a:r>
              <a:rPr lang="en-US" altLang="zh-CN" sz="2800" b="1" dirty="0">
                <a:latin typeface="楷体_GB2312"/>
                <a:ea typeface="楷体_GB2312"/>
              </a:rPr>
              <a:t>》</a:t>
            </a:r>
            <a:r>
              <a:rPr lang="zh-CN" altLang="en-US" sz="2800" b="1" dirty="0">
                <a:latin typeface="楷体_GB2312"/>
                <a:ea typeface="楷体_GB2312"/>
              </a:rPr>
              <a:t>（公元前</a:t>
            </a:r>
            <a:r>
              <a:rPr lang="en-US" altLang="zh-CN" sz="2800" b="1" dirty="0">
                <a:latin typeface="楷体_GB2312"/>
                <a:ea typeface="楷体_GB2312"/>
              </a:rPr>
              <a:t>449</a:t>
            </a:r>
            <a:r>
              <a:rPr lang="zh-CN" altLang="en-US" sz="2800" b="1" dirty="0">
                <a:latin typeface="楷体_GB2312"/>
                <a:ea typeface="楷体_GB2312"/>
              </a:rPr>
              <a:t>年）</a:t>
            </a:r>
            <a:endParaRPr lang="zh-CN" altLang="en-US" sz="2800" b="1" dirty="0">
              <a:latin typeface="楷体_GB2312"/>
              <a:ea typeface="楷体_GB231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18933" y="1997393"/>
            <a:ext cx="7596187" cy="2468562"/>
            <a:chOff x="1547664" y="1832506"/>
            <a:chExt cx="7596337" cy="1851739"/>
          </a:xfrm>
        </p:grpSpPr>
        <p:sp>
          <p:nvSpPr>
            <p:cNvPr id="15371" name="Rectangle 4" descr="纸袋"/>
            <p:cNvSpPr/>
            <p:nvPr/>
          </p:nvSpPr>
          <p:spPr>
            <a:xfrm>
              <a:off x="2123728" y="1832506"/>
              <a:ext cx="4321175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楷体_GB2312"/>
                  <a:ea typeface="楷体_GB2312"/>
                </a:rPr>
                <a:t>   </a:t>
              </a:r>
              <a:r>
                <a:rPr lang="zh-CN" altLang="en-US" sz="2800" b="1" dirty="0">
                  <a:latin typeface="楷体_GB2312"/>
                  <a:ea typeface="楷体_GB2312"/>
                </a:rPr>
                <a:t>罗马公民 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  <p:sp>
          <p:nvSpPr>
            <p:cNvPr id="15372" name="Rectangle 5" descr="纸袋"/>
            <p:cNvSpPr/>
            <p:nvPr/>
          </p:nvSpPr>
          <p:spPr>
            <a:xfrm>
              <a:off x="1547664" y="2339464"/>
              <a:ext cx="7272808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_GB2312"/>
                  <a:ea typeface="楷体_GB2312"/>
                </a:rPr>
                <a:t>内容</a:t>
              </a:r>
              <a:r>
                <a:rPr lang="en-US" altLang="zh-CN" sz="2800" b="1" dirty="0">
                  <a:latin typeface="楷体_GB2312"/>
                  <a:ea typeface="楷体_GB2312"/>
                </a:rPr>
                <a:t>:</a:t>
              </a:r>
              <a:r>
                <a:rPr lang="zh-CN" altLang="en-US" sz="2800" b="1" dirty="0">
                  <a:latin typeface="楷体_GB2312"/>
                  <a:ea typeface="楷体_GB2312"/>
                </a:rPr>
                <a:t>侧重于国家事务和法律程序方面。而涉及个人财产关系等问题的私法规范不够完善 </a:t>
              </a:r>
              <a:endParaRPr lang="zh-CN" altLang="en-US" sz="2800" b="1" dirty="0">
                <a:latin typeface="楷体_GB2312"/>
                <a:ea typeface="楷体_GB231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_GB2312"/>
                  <a:ea typeface="楷体_GB2312"/>
                </a:rPr>
                <a:t>      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  <p:sp>
          <p:nvSpPr>
            <p:cNvPr id="15373" name="Rectangle 6" descr="纸袋"/>
            <p:cNvSpPr/>
            <p:nvPr/>
          </p:nvSpPr>
          <p:spPr>
            <a:xfrm>
              <a:off x="2303464" y="3274219"/>
              <a:ext cx="6840537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zh-CN" altLang="en-US" sz="2800" b="1" dirty="0">
                  <a:latin typeface="楷体_GB2312"/>
                  <a:ea typeface="楷体_GB2312"/>
                </a:rPr>
                <a:t>注重形式，程序烦琐，缺乏灵活与变通 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  <p:sp>
          <p:nvSpPr>
            <p:cNvPr id="15374" name="Text Box 9"/>
            <p:cNvSpPr txBox="1"/>
            <p:nvPr/>
          </p:nvSpPr>
          <p:spPr>
            <a:xfrm>
              <a:off x="1547837" y="1832506"/>
              <a:ext cx="1223963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_GB2312"/>
                  <a:ea typeface="楷体_GB2312"/>
                </a:rPr>
                <a:t>范围</a:t>
              </a:r>
              <a:r>
                <a:rPr lang="en-US" altLang="zh-CN" sz="2800" b="1" dirty="0">
                  <a:latin typeface="楷体_GB2312"/>
                  <a:ea typeface="楷体_GB2312"/>
                </a:rPr>
                <a:t>:</a:t>
              </a:r>
              <a:endParaRPr lang="en-US" altLang="zh-CN" sz="2800" b="1" dirty="0">
                <a:latin typeface="楷体_GB2312"/>
                <a:ea typeface="楷体_GB2312"/>
              </a:endParaRPr>
            </a:p>
          </p:txBody>
        </p:sp>
        <p:sp>
          <p:nvSpPr>
            <p:cNvPr id="15375" name="Text Box 11"/>
            <p:cNvSpPr txBox="1"/>
            <p:nvPr/>
          </p:nvSpPr>
          <p:spPr>
            <a:xfrm>
              <a:off x="1547664" y="3291830"/>
              <a:ext cx="1008063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_GB2312"/>
                  <a:ea typeface="楷体_GB2312"/>
                </a:rPr>
                <a:t>操作</a:t>
              </a:r>
              <a:r>
                <a:rPr lang="en-US" altLang="zh-CN" sz="2800" b="1" dirty="0">
                  <a:latin typeface="楷体_GB2312"/>
                  <a:ea typeface="楷体_GB2312"/>
                </a:rPr>
                <a:t>: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</p:grpSp>
      <p:sp>
        <p:nvSpPr>
          <p:cNvPr id="15367" name="Text Box 12"/>
          <p:cNvSpPr txBox="1"/>
          <p:nvPr/>
        </p:nvSpPr>
        <p:spPr>
          <a:xfrm>
            <a:off x="539750" y="5357813"/>
            <a:ext cx="1584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代表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369" name="Text Box 14"/>
          <p:cNvSpPr txBox="1"/>
          <p:nvPr/>
        </p:nvSpPr>
        <p:spPr>
          <a:xfrm>
            <a:off x="503238" y="3167380"/>
            <a:ext cx="9001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特点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7839" name="Rectangle 15"/>
          <p:cNvSpPr/>
          <p:nvPr/>
        </p:nvSpPr>
        <p:spPr>
          <a:xfrm>
            <a:off x="2447290" y="851218"/>
            <a:ext cx="6553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楷体_GB2312"/>
              </a:rPr>
              <a:t>（从罗马建国到公元前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楷体_GB231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楷体_GB2312"/>
              </a:rPr>
              <a:t>世纪中叶）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ea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bldLvl="0" animBg="1"/>
      <p:bldP spid="77832" grpId="0"/>
      <p:bldP spid="778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642938" y="0"/>
            <a:ext cx="201771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万民法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54" name="Rectangle 6"/>
          <p:cNvSpPr/>
          <p:nvPr/>
        </p:nvSpPr>
        <p:spPr>
          <a:xfrm>
            <a:off x="4859338" y="3595688"/>
            <a:ext cx="4427537" cy="52228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楷体_GB2312"/>
              </a:rPr>
              <a:t>（与公民法的最大不同）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16388" name="Text Box 7"/>
          <p:cNvSpPr txBox="1"/>
          <p:nvPr/>
        </p:nvSpPr>
        <p:spPr>
          <a:xfrm>
            <a:off x="360363" y="1220788"/>
            <a:ext cx="1979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背景：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8856" name="Text Box 8"/>
          <p:cNvSpPr txBox="1"/>
          <p:nvPr/>
        </p:nvSpPr>
        <p:spPr>
          <a:xfrm>
            <a:off x="1403350" y="1103313"/>
            <a:ext cx="7596188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/>
                <a:ea typeface="楷体_GB2312"/>
              </a:rPr>
              <a:t>在由共和国到帝国的过程中，罗马社会不断对外扩张，各种新的社会矛盾日益显现，原来的公民法已经不适应新的形势。在长期的司法实践中，形成了万民法体系。</a:t>
            </a:r>
            <a:endParaRPr lang="zh-CN" altLang="en-US" sz="2800" b="1" dirty="0">
              <a:latin typeface="楷体_GB2312"/>
              <a:ea typeface="楷体_GB2312"/>
            </a:endParaRPr>
          </a:p>
        </p:txBody>
      </p:sp>
      <p:sp>
        <p:nvSpPr>
          <p:cNvPr id="16390" name="Text Box 12"/>
          <p:cNvSpPr txBox="1"/>
          <p:nvPr/>
        </p:nvSpPr>
        <p:spPr>
          <a:xfrm>
            <a:off x="215900" y="4773613"/>
            <a:ext cx="15478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特点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42988" y="3524250"/>
            <a:ext cx="7812087" cy="3021013"/>
            <a:chOff x="1043608" y="2643758"/>
            <a:chExt cx="7811690" cy="2264623"/>
          </a:xfrm>
        </p:grpSpPr>
        <p:sp>
          <p:nvSpPr>
            <p:cNvPr id="16393" name="Rectangle 3" descr="纸袋"/>
            <p:cNvSpPr/>
            <p:nvPr/>
          </p:nvSpPr>
          <p:spPr>
            <a:xfrm>
              <a:off x="2123728" y="2643758"/>
              <a:ext cx="5976937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</a:rPr>
                <a:t>   </a:t>
              </a:r>
              <a:r>
                <a:rPr lang="zh-CN" altLang="en-US" sz="2800" b="1" dirty="0">
                  <a:latin typeface="楷体_GB2312"/>
                  <a:ea typeface="楷体_GB2312"/>
                </a:rPr>
                <a:t>罗马境内各族人民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  <p:sp>
          <p:nvSpPr>
            <p:cNvPr id="16394" name="Rectangle 4" descr="纸袋"/>
            <p:cNvSpPr/>
            <p:nvPr/>
          </p:nvSpPr>
          <p:spPr>
            <a:xfrm>
              <a:off x="2339752" y="4515966"/>
              <a:ext cx="5976938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latin typeface="楷体_GB2312"/>
                  <a:ea typeface="楷体_GB2312"/>
                </a:rPr>
                <a:t>简洁灵活、实用有效 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  <p:sp>
          <p:nvSpPr>
            <p:cNvPr id="16395" name="Rectangle 5" descr="纸袋"/>
            <p:cNvSpPr/>
            <p:nvPr/>
          </p:nvSpPr>
          <p:spPr>
            <a:xfrm>
              <a:off x="2195736" y="3202979"/>
              <a:ext cx="6659562" cy="10387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_GB2312"/>
                  <a:ea typeface="楷体_GB2312"/>
                </a:rPr>
                <a:t>在不改变原有公民法的前提下，广泛借鉴了外邦人的法律，更注重调解贸易以及财产等经济和民事纠纷。 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  <p:sp>
          <p:nvSpPr>
            <p:cNvPr id="16396" name="Text Box 9"/>
            <p:cNvSpPr txBox="1"/>
            <p:nvPr/>
          </p:nvSpPr>
          <p:spPr>
            <a:xfrm>
              <a:off x="1259632" y="2643758"/>
              <a:ext cx="1547813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_GB2312"/>
                  <a:ea typeface="楷体_GB2312"/>
                </a:rPr>
                <a:t>范围：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  <p:sp>
          <p:nvSpPr>
            <p:cNvPr id="16397" name="Text Box 10"/>
            <p:cNvSpPr txBox="1"/>
            <p:nvPr/>
          </p:nvSpPr>
          <p:spPr>
            <a:xfrm>
              <a:off x="1259632" y="3219822"/>
              <a:ext cx="1512887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_GB2312"/>
                  <a:ea typeface="楷体_GB2312"/>
                </a:rPr>
                <a:t>内容：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  <p:sp>
          <p:nvSpPr>
            <p:cNvPr id="16398" name="Text Box 11"/>
            <p:cNvSpPr txBox="1"/>
            <p:nvPr/>
          </p:nvSpPr>
          <p:spPr>
            <a:xfrm>
              <a:off x="1259632" y="4477129"/>
              <a:ext cx="1512888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_GB2312"/>
                  <a:ea typeface="楷体_GB2312"/>
                </a:rPr>
                <a:t>操作：</a:t>
              </a:r>
              <a:endParaRPr lang="zh-CN" altLang="en-US" sz="2800" b="1" dirty="0">
                <a:latin typeface="楷体_GB2312"/>
                <a:ea typeface="楷体_GB2312"/>
              </a:endParaRPr>
            </a:p>
          </p:txBody>
        </p:sp>
        <p:sp>
          <p:nvSpPr>
            <p:cNvPr id="16399" name="AutoShape 13"/>
            <p:cNvSpPr/>
            <p:nvPr/>
          </p:nvSpPr>
          <p:spPr>
            <a:xfrm>
              <a:off x="1043608" y="2859782"/>
              <a:ext cx="288925" cy="2016224"/>
            </a:xfrm>
            <a:prstGeom prst="leftBrace">
              <a:avLst>
                <a:gd name="adj1" fmla="val 97632"/>
                <a:gd name="adj2" fmla="val 50000"/>
              </a:avLst>
            </a:prstGeom>
            <a:noFill/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78862" name="Rectangle 14"/>
          <p:cNvSpPr/>
          <p:nvPr/>
        </p:nvSpPr>
        <p:spPr>
          <a:xfrm>
            <a:off x="2195513" y="333375"/>
            <a:ext cx="57610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楷体_GB2312"/>
              </a:rPr>
              <a:t>（从共和国到帝国的过程中）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ea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6" grpId="0"/>
      <p:bldP spid="788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/>
          <p:nvPr/>
        </p:nvSpPr>
        <p:spPr>
          <a:xfrm>
            <a:off x="389255" y="4666615"/>
            <a:ext cx="8152129" cy="1965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fontAlgn="base" hangingPunct="1">
              <a:spcBef>
                <a:spcPct val="50000"/>
              </a:spcBef>
            </a:pPr>
            <a:r>
              <a:rPr lang="en-US" altLang="x-none" sz="3580" strike="noStrike" noProof="1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  <a:cs typeface="+mn-ea"/>
              </a:rPr>
              <a:t>  </a:t>
            </a:r>
            <a:r>
              <a:rPr lang="en-US" altLang="x-none" sz="3580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中宋" pitchFamily="2" charset="-122"/>
                <a:ea typeface="华文中宋" pitchFamily="2" charset="-122"/>
                <a:cs typeface="+mn-ea"/>
              </a:rPr>
              <a:t> </a:t>
            </a:r>
            <a:r>
              <a:rPr lang="en-US" altLang="x-none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6</a:t>
            </a:r>
            <a:r>
              <a:rPr lang="zh-CN" altLang="en-US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世纪</a:t>
            </a:r>
            <a:r>
              <a:rPr lang="en-US" altLang="x-none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,</a:t>
            </a:r>
            <a:r>
              <a:rPr lang="zh-CN" altLang="en-US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东罗马帝国皇帝查士丁尼颁布</a:t>
            </a:r>
            <a:r>
              <a:rPr lang="en-US" altLang="x-none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《</a:t>
            </a:r>
            <a:r>
              <a:rPr lang="zh-CN" altLang="en-US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民法大全</a:t>
            </a:r>
            <a:r>
              <a:rPr lang="en-US" altLang="x-none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》</a:t>
            </a:r>
            <a:r>
              <a:rPr lang="zh-CN" altLang="en-US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。该法典对西方文明的影响被认为仅次于</a:t>
            </a:r>
            <a:r>
              <a:rPr lang="en-US" altLang="x-none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《</a:t>
            </a:r>
            <a:r>
              <a:rPr lang="zh-CN" altLang="en-US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圣经</a:t>
            </a:r>
            <a:r>
              <a:rPr lang="en-US" altLang="x-none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》</a:t>
            </a:r>
            <a:r>
              <a:rPr lang="zh-CN" altLang="en-US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，其基本思想和原则已融入西方乃至世界各国的法律中。标志罗马法体系最终完成</a:t>
            </a:r>
            <a:r>
              <a:rPr lang="en-US" altLang="x-none" sz="2865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.</a:t>
            </a:r>
            <a:endParaRPr lang="en-US" altLang="x-none" sz="2865" strike="noStrike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771" name="Picture 3" descr="查士丁尼一世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" y="1804670"/>
            <a:ext cx="6575425" cy="263652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2772" name="文本框 32771"/>
          <p:cNvSpPr txBox="1"/>
          <p:nvPr/>
        </p:nvSpPr>
        <p:spPr>
          <a:xfrm>
            <a:off x="160338" y="256223"/>
            <a:ext cx="81788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5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（四）罗马法的完备：</a:t>
            </a:r>
            <a:endParaRPr lang="zh-CN" altLang="en-US" sz="35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500" dirty="0">
                <a:latin typeface="楷体_GB2312" pitchFamily="49" charset="-122"/>
                <a:ea typeface="楷体_GB2312" pitchFamily="49" charset="-122"/>
              </a:rPr>
              <a:t>        查士丁尼法典（民法大全）</a:t>
            </a:r>
            <a:endParaRPr lang="zh-CN" altLang="en-US" sz="35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1" name="文本框 37890"/>
          <p:cNvSpPr txBox="1"/>
          <p:nvPr/>
        </p:nvSpPr>
        <p:spPr>
          <a:xfrm>
            <a:off x="660083" y="595313"/>
            <a:ext cx="1089025" cy="532130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原因</a:t>
            </a:r>
            <a:endParaRPr lang="zh-CN" altLang="en-US" sz="2865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5" name="文本框 37894"/>
          <p:cNvSpPr txBox="1"/>
          <p:nvPr/>
        </p:nvSpPr>
        <p:spPr>
          <a:xfrm>
            <a:off x="1867853" y="469900"/>
            <a:ext cx="6561138" cy="8851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历代制定的法律规模庞大，内容驳杂，使用不便</a:t>
            </a:r>
            <a:endParaRPr lang="zh-CN" altLang="en-US" sz="2865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2" name="文本框 37891"/>
          <p:cNvSpPr txBox="1"/>
          <p:nvPr/>
        </p:nvSpPr>
        <p:spPr>
          <a:xfrm>
            <a:off x="480695" y="2507615"/>
            <a:ext cx="1268413" cy="532130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组成</a:t>
            </a:r>
            <a:endParaRPr lang="zh-CN" altLang="en-US" sz="2865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4" name="文本框 37893"/>
          <p:cNvSpPr txBox="1"/>
          <p:nvPr/>
        </p:nvSpPr>
        <p:spPr>
          <a:xfrm>
            <a:off x="1825625" y="2507298"/>
            <a:ext cx="6646863" cy="9734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《</a:t>
            </a: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查士丁尼法典</a:t>
            </a:r>
            <a:r>
              <a:rPr lang="en-US" altLang="zh-CN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》《</a:t>
            </a: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查士丁尼法学总论</a:t>
            </a:r>
            <a:r>
              <a:rPr lang="en-US" altLang="zh-CN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》《</a:t>
            </a: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查士丁尼学说汇编 </a:t>
            </a:r>
            <a:r>
              <a:rPr lang="en-US" altLang="zh-CN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》《</a:t>
            </a: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查士丁尼新律</a:t>
            </a:r>
            <a:r>
              <a:rPr lang="en-US" altLang="zh-CN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》</a:t>
            </a:r>
            <a:endParaRPr lang="en-US" altLang="zh-CN" sz="2865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3" name="文本框 37892"/>
          <p:cNvSpPr txBox="1"/>
          <p:nvPr/>
        </p:nvSpPr>
        <p:spPr>
          <a:xfrm>
            <a:off x="254000" y="3988435"/>
            <a:ext cx="981075" cy="476885"/>
          </a:xfrm>
          <a:prstGeom prst="rect">
            <a:avLst/>
          </a:prstGeom>
          <a:noFill/>
          <a:ln w="476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zh-CN" altLang="en-US" sz="250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内容</a:t>
            </a:r>
            <a:endParaRPr lang="zh-CN" altLang="en-US" sz="2505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6" name="文本框 37895"/>
          <p:cNvSpPr txBox="1"/>
          <p:nvPr/>
        </p:nvSpPr>
        <p:spPr>
          <a:xfrm>
            <a:off x="1365885" y="3988435"/>
            <a:ext cx="3141345" cy="3924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查士丁尼法典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》</a:t>
            </a:r>
            <a:endParaRPr lang="zh-CN" altLang="en-US" sz="2865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4" name="文本框 37903"/>
          <p:cNvSpPr txBox="1"/>
          <p:nvPr/>
        </p:nvSpPr>
        <p:spPr>
          <a:xfrm>
            <a:off x="4507230" y="3848418"/>
            <a:ext cx="4465638" cy="5321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>
                <a:srgbClr val="000000"/>
              </a:buClr>
              <a:buNone/>
            </a:pP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历代罗马皇帝的敕令</a:t>
            </a:r>
            <a:endParaRPr lang="zh-CN" altLang="en-US" sz="2865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7" name="文本框 37896"/>
          <p:cNvSpPr txBox="1"/>
          <p:nvPr/>
        </p:nvSpPr>
        <p:spPr>
          <a:xfrm>
            <a:off x="690880" y="4604385"/>
            <a:ext cx="3190875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altLang="zh-CN" sz="286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《</a:t>
            </a:r>
            <a:r>
              <a:rPr lang="zh-CN" altLang="en-US" sz="286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查士丁尼法典</a:t>
            </a:r>
            <a:r>
              <a:rPr lang="en-US" altLang="zh-CN" sz="286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》</a:t>
            </a:r>
            <a:endParaRPr lang="en-US" altLang="zh-CN" sz="286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37903" name="文本框 37902"/>
          <p:cNvSpPr txBox="1"/>
          <p:nvPr/>
        </p:nvSpPr>
        <p:spPr>
          <a:xfrm>
            <a:off x="3569335" y="4604385"/>
            <a:ext cx="5673725" cy="392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  <a:buNone/>
            </a:pPr>
            <a:r>
              <a:rPr lang="zh-CN" altLang="en-US" sz="2800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关于人与人之间关系</a:t>
            </a:r>
            <a:r>
              <a:rPr lang="en-US" altLang="zh-CN" sz="2800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...</a:t>
            </a:r>
            <a:r>
              <a:rPr lang="zh-CN" altLang="en-US" sz="2800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等方面法规</a:t>
            </a:r>
            <a:endParaRPr lang="zh-CN" altLang="en-US" sz="2800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7898" name="文本框 37897"/>
          <p:cNvSpPr txBox="1"/>
          <p:nvPr/>
        </p:nvSpPr>
        <p:spPr>
          <a:xfrm>
            <a:off x="254000" y="5187950"/>
            <a:ext cx="406527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altLang="zh-CN" sz="286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《</a:t>
            </a:r>
            <a:r>
              <a:rPr lang="zh-CN" altLang="en-US" sz="286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查士丁尼学说汇编 </a:t>
            </a:r>
            <a:r>
              <a:rPr lang="en-US" altLang="zh-CN" sz="286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》</a:t>
            </a:r>
            <a:endParaRPr lang="en-US" altLang="zh-CN" sz="286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37900" name="文本框 37899"/>
          <p:cNvSpPr txBox="1"/>
          <p:nvPr/>
        </p:nvSpPr>
        <p:spPr>
          <a:xfrm>
            <a:off x="3929380" y="5003165"/>
            <a:ext cx="5621655" cy="532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0000"/>
              </a:buClr>
              <a:buNone/>
            </a:pP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不同时期的法学家</a:t>
            </a:r>
            <a:r>
              <a:rPr lang="en-US" altLang="zh-CN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...</a:t>
            </a: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学说和解释</a:t>
            </a:r>
            <a:endParaRPr lang="zh-CN" altLang="en-US" sz="2865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68170" y="1355090"/>
            <a:ext cx="558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为巩固君主专制，维护帝国统治，必须纠正法制方面的混乱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441960" y="5720080"/>
            <a:ext cx="406527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altLang="zh-CN" sz="286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《</a:t>
            </a:r>
            <a:r>
              <a:rPr lang="zh-CN" altLang="en-US" sz="2860" dirty="0">
                <a:solidFill>
                  <a:schemeClr val="tx1"/>
                </a:solidFill>
                <a:latin typeface="Times New Roman" panose="02020603050405020304" pitchFamily="18" charset="0"/>
                <a:cs typeface="+mn-ea"/>
                <a:sym typeface="+mn-ea"/>
              </a:rPr>
              <a:t>查士丁尼新律》</a:t>
            </a:r>
            <a:endParaRPr lang="zh-CN" sz="286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95370" y="5586730"/>
            <a:ext cx="5621655" cy="532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0000"/>
              </a:buClr>
              <a:buNone/>
            </a:pPr>
            <a:r>
              <a:rPr lang="zh-CN" altLang="en-US" sz="2865" noProof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查士丁尼颁布的敕令</a:t>
            </a:r>
            <a:endParaRPr lang="zh-CN" altLang="en-US" sz="2865" noProof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ldLvl="0" animBg="1"/>
      <p:bldP spid="37895" grpId="0" bldLvl="0" animBg="1"/>
      <p:bldP spid="37892" grpId="0" bldLvl="0" animBg="1"/>
      <p:bldP spid="37894" grpId="0" bldLvl="0" animBg="1"/>
      <p:bldP spid="37893" grpId="0" bldLvl="0" animBg="1"/>
      <p:bldP spid="37896" grpId="0" bldLvl="0" animBg="1"/>
      <p:bldP spid="37904" grpId="0"/>
      <p:bldP spid="37897" grpId="0" bldLvl="0" animBg="1"/>
      <p:bldP spid="37903" grpId="0"/>
      <p:bldP spid="37898" grpId="0" bldLvl="0" animBg="1"/>
      <p:bldP spid="37900" grpId="0"/>
      <p:bldP spid="3" grpId="0"/>
      <p:bldP spid="4" grpId="0" bldLvl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-259397" y="1486853"/>
            <a:ext cx="91440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查士丁尼法典的颁布标志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着罗马法已经发展到完备阶段。它保留了罗马在法学方面的创造成果，对人的行为做出详细的法律规范，为调解复杂的社会矛盾提供了法律手段，成为维系东罗马帝国统治的工具。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9905" y="334010"/>
            <a:ext cx="2384425" cy="583565"/>
          </a:xfrm>
          <a:prstGeom prst="rect">
            <a:avLst/>
          </a:prstGeom>
          <a:solidFill>
            <a:srgbClr val="99FFCC">
              <a:alpha val="49000"/>
            </a:srgbClr>
          </a:solidFill>
          <a:ln>
            <a:noFill/>
          </a:ln>
          <a:effectLst/>
        </p:spPr>
        <p:txBody>
          <a:bodyPr wrap="square">
            <a:spAutoFit/>
          </a:bodyPr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如何评价？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9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charRg st="94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charRg st="9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charRg st="9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 uiExpand="1" build="p"/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4"/>
          <p:cNvSpPr>
            <a:spLocks noGrp="1"/>
          </p:cNvSpPr>
          <p:nvPr>
            <p:ph type="body"/>
          </p:nvPr>
        </p:nvSpPr>
        <p:spPr>
          <a:xfrm>
            <a:off x="539750" y="23320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latin typeface="隶书" pitchFamily="49" charset="-122"/>
                <a:ea typeface="隶书" pitchFamily="49" charset="-122"/>
              </a:rPr>
              <a:t>    </a:t>
            </a:r>
            <a:endParaRPr lang="zh-CN" altLang="en-US" sz="36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1476375" y="1773238"/>
            <a:ext cx="1249363" cy="51752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习惯法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1" name="Text Box 5"/>
          <p:cNvSpPr txBox="1"/>
          <p:nvPr/>
        </p:nvSpPr>
        <p:spPr>
          <a:xfrm>
            <a:off x="973138" y="3070225"/>
            <a:ext cx="2447925" cy="51752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十二铜表法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900113" y="4292600"/>
            <a:ext cx="2316162" cy="519113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阿奎利亚法等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828675" y="5373688"/>
            <a:ext cx="2663825" cy="519112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查士丁尼法典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4" name="Text Box 8"/>
          <p:cNvSpPr txBox="1"/>
          <p:nvPr/>
        </p:nvSpPr>
        <p:spPr>
          <a:xfrm>
            <a:off x="6372225" y="1773238"/>
            <a:ext cx="893763" cy="5175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渊源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6372225" y="2997200"/>
            <a:ext cx="893763" cy="5175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开端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5915025" y="5189538"/>
            <a:ext cx="3810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7" name="Text Box 11"/>
          <p:cNvSpPr txBox="1"/>
          <p:nvPr/>
        </p:nvSpPr>
        <p:spPr>
          <a:xfrm>
            <a:off x="6372225" y="4292600"/>
            <a:ext cx="893763" cy="520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丰富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8" name="Text Box 12"/>
          <p:cNvSpPr txBox="1"/>
          <p:nvPr/>
        </p:nvSpPr>
        <p:spPr>
          <a:xfrm>
            <a:off x="6372225" y="5373688"/>
            <a:ext cx="893763" cy="5175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完备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9" name="AutoShape 13"/>
          <p:cNvSpPr/>
          <p:nvPr/>
        </p:nvSpPr>
        <p:spPr>
          <a:xfrm>
            <a:off x="1908175" y="2420938"/>
            <a:ext cx="433388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0" name="AutoShape 14"/>
          <p:cNvSpPr/>
          <p:nvPr/>
        </p:nvSpPr>
        <p:spPr>
          <a:xfrm>
            <a:off x="1908175" y="3717925"/>
            <a:ext cx="431800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1" name="AutoShape 15"/>
          <p:cNvSpPr/>
          <p:nvPr/>
        </p:nvSpPr>
        <p:spPr>
          <a:xfrm>
            <a:off x="1908175" y="4941888"/>
            <a:ext cx="360363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2" name="AutoShape 16"/>
          <p:cNvSpPr/>
          <p:nvPr/>
        </p:nvSpPr>
        <p:spPr>
          <a:xfrm>
            <a:off x="6589713" y="2420938"/>
            <a:ext cx="430212" cy="431800"/>
          </a:xfrm>
          <a:prstGeom prst="downArrow">
            <a:avLst>
              <a:gd name="adj1" fmla="val 50000"/>
              <a:gd name="adj2" fmla="val 25092"/>
            </a:avLst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3" name="AutoShape 17"/>
          <p:cNvSpPr/>
          <p:nvPr/>
        </p:nvSpPr>
        <p:spPr>
          <a:xfrm>
            <a:off x="6732588" y="3717925"/>
            <a:ext cx="287337" cy="504825"/>
          </a:xfrm>
          <a:prstGeom prst="downArrow">
            <a:avLst>
              <a:gd name="adj1" fmla="val 50000"/>
              <a:gd name="adj2" fmla="val 43922"/>
            </a:avLst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4" name="AutoShape 18"/>
          <p:cNvSpPr/>
          <p:nvPr/>
        </p:nvSpPr>
        <p:spPr>
          <a:xfrm>
            <a:off x="6732588" y="4941888"/>
            <a:ext cx="358775" cy="360362"/>
          </a:xfrm>
          <a:prstGeom prst="downArrow">
            <a:avLst>
              <a:gd name="adj1" fmla="val 50000"/>
              <a:gd name="adj2" fmla="val 25110"/>
            </a:avLst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5" name="Text Box 19"/>
          <p:cNvSpPr txBox="1"/>
          <p:nvPr/>
        </p:nvSpPr>
        <p:spPr>
          <a:xfrm>
            <a:off x="1524000" y="575628"/>
            <a:ext cx="5832475" cy="823912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4800" dirty="0">
                <a:latin typeface="Arial" panose="020B0604020202020204" pitchFamily="34" charset="0"/>
              </a:rPr>
              <a:t>演变特点</a:t>
            </a:r>
            <a:endParaRPr lang="zh-CN" altLang="en-US" sz="4800" dirty="0">
              <a:latin typeface="Arial" panose="020B0604020202020204" pitchFamily="34" charset="0"/>
            </a:endParaRPr>
          </a:p>
        </p:txBody>
      </p:sp>
      <p:sp>
        <p:nvSpPr>
          <p:cNvPr id="24596" name="Text Box 20"/>
          <p:cNvSpPr txBox="1"/>
          <p:nvPr/>
        </p:nvSpPr>
        <p:spPr>
          <a:xfrm>
            <a:off x="2738120" y="2586355"/>
            <a:ext cx="3667760" cy="1938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latin typeface="Arial" panose="020B0604020202020204" pitchFamily="34" charset="0"/>
              </a:rPr>
              <a:t>1</a:t>
            </a:r>
            <a:r>
              <a:rPr lang="zh-CN" altLang="en-US" sz="4000" dirty="0">
                <a:latin typeface="Arial" panose="020B0604020202020204" pitchFamily="34" charset="0"/>
              </a:rPr>
              <a:t>、法律形式上</a:t>
            </a:r>
            <a:endParaRPr lang="zh-CN" altLang="en-US" sz="4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latin typeface="Arial" panose="020B0604020202020204" pitchFamily="34" charset="0"/>
              </a:rPr>
              <a:t>2</a:t>
            </a:r>
            <a:r>
              <a:rPr lang="zh-CN" altLang="en-US" sz="4000" dirty="0">
                <a:latin typeface="Arial" panose="020B0604020202020204" pitchFamily="34" charset="0"/>
              </a:rPr>
              <a:t>、适用主体上</a:t>
            </a:r>
            <a:endParaRPr lang="zh-CN" altLang="en-US" sz="4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latin typeface="Arial" panose="020B0604020202020204" pitchFamily="34" charset="0"/>
              </a:rPr>
              <a:t>3</a:t>
            </a:r>
            <a:r>
              <a:rPr lang="zh-CN" altLang="en-US" sz="4000" dirty="0">
                <a:latin typeface="Arial" panose="020B0604020202020204" pitchFamily="34" charset="0"/>
              </a:rPr>
              <a:t>、结构形式上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24597" name="Text Box 21"/>
          <p:cNvSpPr txBox="1"/>
          <p:nvPr/>
        </p:nvSpPr>
        <p:spPr>
          <a:xfrm>
            <a:off x="72390" y="2147888"/>
            <a:ext cx="8999538" cy="356076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>
            <a:spAutoFit/>
          </a:bodyPr>
          <a:p>
            <a:pPr lvl="3"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FFFFFF"/>
                </a:solidFill>
                <a:latin typeface="Arial" panose="020B0604020202020204" pitchFamily="34" charset="0"/>
              </a:rPr>
              <a:t>1、形式上</a:t>
            </a:r>
            <a:r>
              <a:rPr lang="en-US" altLang="zh-CN" sz="4400" dirty="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zh-CN" altLang="en-US" sz="4400" dirty="0">
                <a:solidFill>
                  <a:srgbClr val="FFFFFF"/>
                </a:solidFill>
                <a:latin typeface="Arial" panose="020B0604020202020204" pitchFamily="34" charset="0"/>
              </a:rPr>
              <a:t>习惯法到成文法</a:t>
            </a:r>
            <a:endParaRPr lang="zh-CN" altLang="en-US" sz="4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FFFFFF"/>
                </a:solidFill>
                <a:latin typeface="Arial" panose="020B0604020202020204" pitchFamily="34" charset="0"/>
              </a:rPr>
              <a:t>         2、主体：公民法到万民法</a:t>
            </a:r>
            <a:endParaRPr lang="zh-CN" altLang="en-US" sz="4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FFFFFF"/>
                </a:solidFill>
                <a:latin typeface="Arial" panose="020B0604020202020204" pitchFamily="34" charset="0"/>
              </a:rPr>
              <a:t>         3、结构上：零散到成体系</a:t>
            </a:r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nimBg="1"/>
      <p:bldP spid="24581" grpId="0" bldLvl="0" animBg="1"/>
      <p:bldP spid="24582" grpId="0" bldLvl="0" animBg="1"/>
      <p:bldP spid="24583" grpId="0" bldLvl="0" animBg="1"/>
      <p:bldP spid="24584" grpId="0" bldLvl="0" animBg="1"/>
      <p:bldP spid="24585" grpId="0" bldLvl="0" animBg="1"/>
      <p:bldP spid="24587" grpId="0" bldLvl="0" animBg="1"/>
      <p:bldP spid="24588" grpId="0" bldLvl="0" animBg="1"/>
      <p:bldP spid="24589" grpId="0" bldLvl="0" animBg="1"/>
      <p:bldP spid="24590" grpId="0" bldLvl="0" animBg="1"/>
      <p:bldP spid="24591" grpId="0" bldLvl="0" animBg="1"/>
      <p:bldP spid="24592" grpId="0" bldLvl="0" animBg="1"/>
      <p:bldP spid="24593" grpId="0" bldLvl="0" animBg="1"/>
      <p:bldP spid="24594" grpId="0" bldLvl="0" animBg="1"/>
      <p:bldP spid="24595" grpId="0" bldLvl="0" animBg="1"/>
      <p:bldP spid="24596" grpId="0" bldLvl="0" animBg="1"/>
      <p:bldP spid="2459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7346" name="Text Box 26"/>
          <p:cNvSpPr txBox="1"/>
          <p:nvPr/>
        </p:nvSpPr>
        <p:spPr>
          <a:xfrm>
            <a:off x="0" y="373698"/>
            <a:ext cx="9072563" cy="1198880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Line 27"/>
          <p:cNvSpPr/>
          <p:nvPr/>
        </p:nvSpPr>
        <p:spPr>
          <a:xfrm>
            <a:off x="0" y="1518285"/>
            <a:ext cx="9144000" cy="0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7348" name="Picture 28" descr="131u0064205330-2s537"/>
          <p:cNvPicPr>
            <a:picLocks noChangeAspect="1"/>
          </p:cNvPicPr>
          <p:nvPr/>
        </p:nvPicPr>
        <p:blipFill>
          <a:blip r:embed="rId1"/>
          <a:srcRect l="5882" t="15625" r="18925" b="12500"/>
          <a:stretch>
            <a:fillRect/>
          </a:stretch>
        </p:blipFill>
        <p:spPr>
          <a:xfrm>
            <a:off x="7543800" y="260985"/>
            <a:ext cx="1600200" cy="1363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727" name="Text Box 39"/>
          <p:cNvSpPr txBox="1"/>
          <p:nvPr/>
        </p:nvSpPr>
        <p:spPr>
          <a:xfrm>
            <a:off x="1752600" y="3213418"/>
            <a:ext cx="6934200" cy="1383665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2800" dirty="0">
                <a:latin typeface="迷你简启体" pitchFamily="65" charset="-122"/>
                <a:ea typeface="迷你简启体" pitchFamily="65" charset="-122"/>
              </a:rPr>
              <a:t>1</a:t>
            </a:r>
            <a:r>
              <a:rPr lang="zh-CN" altLang="en-US" sz="2800" dirty="0">
                <a:latin typeface="迷你简启体" pitchFamily="65" charset="-122"/>
                <a:ea typeface="迷你简启体" pitchFamily="65" charset="-122"/>
              </a:rPr>
              <a:t>、积极：缓和社会矛盾、维系帝国统治</a:t>
            </a:r>
            <a:endParaRPr lang="zh-CN" altLang="en-US" sz="2800" dirty="0">
              <a:latin typeface="迷你简启体" pitchFamily="65" charset="-122"/>
              <a:ea typeface="迷你简启体" pitchFamily="65" charset="-122"/>
            </a:endParaRPr>
          </a:p>
          <a:p>
            <a:r>
              <a:rPr lang="en-US" altLang="zh-CN" sz="2800" dirty="0">
                <a:latin typeface="迷你简启体" pitchFamily="65" charset="-122"/>
                <a:ea typeface="迷你简启体" pitchFamily="65" charset="-122"/>
              </a:rPr>
              <a:t>2</a:t>
            </a:r>
            <a:r>
              <a:rPr lang="zh-CN" altLang="en-US" sz="2800" dirty="0">
                <a:latin typeface="迷你简启体" pitchFamily="65" charset="-122"/>
                <a:ea typeface="迷你简启体" pitchFamily="65" charset="-122"/>
              </a:rPr>
              <a:t>、局限</a:t>
            </a:r>
            <a:r>
              <a:rPr lang="zh-CN" altLang="en-US" sz="2800" dirty="0">
                <a:solidFill>
                  <a:srgbClr val="FF0000"/>
                </a:solidFill>
                <a:latin typeface="迷你简启体" pitchFamily="65" charset="-122"/>
                <a:ea typeface="迷你简启体" pitchFamily="65" charset="-122"/>
                <a:sym typeface="Wingdings" panose="05000000000000000000" pitchFamily="2" charset="2"/>
              </a:rPr>
              <a:t>（实质）：</a:t>
            </a:r>
            <a:r>
              <a:rPr lang="zh-CN" altLang="en-US" sz="2800" dirty="0">
                <a:solidFill>
                  <a:srgbClr val="FF0000"/>
                </a:solidFill>
                <a:latin typeface="迷你简启体" pitchFamily="65" charset="-122"/>
                <a:ea typeface="迷你简启体" pitchFamily="65" charset="-122"/>
              </a:rPr>
              <a:t>保护奴隶制，</a:t>
            </a:r>
            <a:r>
              <a:rPr lang="zh-CN" altLang="en-US" sz="2800" dirty="0">
                <a:latin typeface="迷你简启体" pitchFamily="65" charset="-122"/>
                <a:ea typeface="迷你简启体" pitchFamily="65" charset="-122"/>
              </a:rPr>
              <a:t>维护奴隶主贵族利益</a:t>
            </a:r>
            <a:endParaRPr lang="zh-CN" altLang="en-US" sz="2800" dirty="0"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114728" name="Text Box 40"/>
          <p:cNvSpPr txBox="1"/>
          <p:nvPr/>
        </p:nvSpPr>
        <p:spPr>
          <a:xfrm>
            <a:off x="1752600" y="4940935"/>
            <a:ext cx="6858000" cy="181483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2800" dirty="0">
                <a:latin typeface="迷你简启体" pitchFamily="65" charset="-122"/>
                <a:ea typeface="迷你简启体" pitchFamily="65" charset="-122"/>
              </a:rPr>
              <a:t>1</a:t>
            </a:r>
            <a:r>
              <a:rPr lang="zh-CN" altLang="en-US" sz="2800" dirty="0">
                <a:latin typeface="迷你简启体" pitchFamily="65" charset="-122"/>
                <a:ea typeface="迷你简启体" pitchFamily="65" charset="-122"/>
              </a:rPr>
              <a:t>、罗马法内容丰富，应用性强，为西欧大多数封建国家所采用</a:t>
            </a:r>
            <a:endParaRPr lang="zh-CN" altLang="en-US" sz="2800" dirty="0">
              <a:latin typeface="迷你简启体" pitchFamily="65" charset="-122"/>
              <a:ea typeface="迷你简启体" pitchFamily="65" charset="-122"/>
            </a:endParaRPr>
          </a:p>
          <a:p>
            <a:r>
              <a:rPr lang="en-US" altLang="zh-CN" sz="2800" dirty="0">
                <a:latin typeface="迷你简启体" pitchFamily="65" charset="-122"/>
                <a:ea typeface="迷你简启体" pitchFamily="65" charset="-122"/>
              </a:rPr>
              <a:t>2</a:t>
            </a:r>
            <a:r>
              <a:rPr lang="zh-CN" altLang="en-US" sz="2800" dirty="0">
                <a:latin typeface="迷你简启体" pitchFamily="65" charset="-122"/>
                <a:ea typeface="迷你简启体" pitchFamily="65" charset="-122"/>
              </a:rPr>
              <a:t>、</a:t>
            </a:r>
            <a:r>
              <a:rPr lang="zh-CN" altLang="en-US" sz="2800" dirty="0">
                <a:latin typeface="迷你简启体" pitchFamily="65" charset="-122"/>
                <a:ea typeface="迷你简启体" pitchFamily="65" charset="-122"/>
                <a:sym typeface="+mn-ea"/>
              </a:rPr>
              <a:t>现代资本主义法制的先声，</a:t>
            </a:r>
            <a:r>
              <a:rPr lang="zh-CN" altLang="en-US" sz="2800" dirty="0">
                <a:latin typeface="迷你简启体" pitchFamily="65" charset="-122"/>
                <a:ea typeface="迷你简启体" pitchFamily="65" charset="-122"/>
              </a:rPr>
              <a:t>许多制度原则被后世借鉴</a:t>
            </a:r>
            <a:r>
              <a:rPr lang="zh-CN" altLang="en-US" sz="1800" b="1" dirty="0">
                <a:latin typeface="迷你简启体" pitchFamily="65" charset="-122"/>
                <a:ea typeface="迷你简启体" pitchFamily="65" charset="-122"/>
              </a:rPr>
              <a:t>（陪审制度、辩护人制度、不告不理原则）</a:t>
            </a:r>
            <a:endParaRPr lang="zh-CN" altLang="en-US" sz="1800" b="1" dirty="0"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57351" name="Text Box 43"/>
          <p:cNvSpPr txBox="1"/>
          <p:nvPr/>
        </p:nvSpPr>
        <p:spPr>
          <a:xfrm>
            <a:off x="328930" y="4940935"/>
            <a:ext cx="1143000" cy="58356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33CC"/>
                </a:solidFill>
                <a:latin typeface="Arial" panose="020B0604020202020204" pitchFamily="34" charset="0"/>
                <a:ea typeface="迷你简启体" pitchFamily="65" charset="-122"/>
              </a:rPr>
              <a:t>后世</a:t>
            </a:r>
            <a:endParaRPr lang="zh-CN" altLang="en-US" sz="3200" dirty="0">
              <a:solidFill>
                <a:srgbClr val="0033CC"/>
              </a:solidFill>
              <a:latin typeface="Arial" panose="020B0604020202020204" pitchFamily="34" charset="0"/>
              <a:ea typeface="迷你简启体" pitchFamily="65" charset="-122"/>
            </a:endParaRPr>
          </a:p>
        </p:txBody>
      </p:sp>
      <p:sp>
        <p:nvSpPr>
          <p:cNvPr id="57352" name="Text Box 44"/>
          <p:cNvSpPr txBox="1"/>
          <p:nvPr/>
        </p:nvSpPr>
        <p:spPr>
          <a:xfrm>
            <a:off x="328930" y="3508058"/>
            <a:ext cx="1143000" cy="58356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33CC"/>
                </a:solidFill>
                <a:latin typeface="Arial" panose="020B0604020202020204" pitchFamily="34" charset="0"/>
                <a:ea typeface="迷你简启体" pitchFamily="65" charset="-122"/>
              </a:rPr>
              <a:t>当时</a:t>
            </a:r>
            <a:endParaRPr lang="zh-CN" altLang="en-US" sz="3200" dirty="0">
              <a:solidFill>
                <a:srgbClr val="0033CC"/>
              </a:solidFill>
              <a:latin typeface="Arial" panose="020B0604020202020204" pitchFamily="34" charset="0"/>
              <a:ea typeface="迷你简启体" pitchFamily="65" charset="-122"/>
            </a:endParaRPr>
          </a:p>
        </p:txBody>
      </p:sp>
      <p:sp>
        <p:nvSpPr>
          <p:cNvPr id="114733" name="Text Box 45"/>
          <p:cNvSpPr txBox="1">
            <a:spLocks noChangeArrowheads="1"/>
          </p:cNvSpPr>
          <p:nvPr/>
        </p:nvSpPr>
        <p:spPr bwMode="auto">
          <a:xfrm>
            <a:off x="2627313" y="622935"/>
            <a:ext cx="33845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罗马法的影响</a:t>
            </a:r>
            <a:endParaRPr kumimoji="0" lang="zh-CN" altLang="en-US" sz="3600" kern="1200" cap="none" spc="0" normalizeH="0" baseline="0" noProof="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4735" name="Text Box 47"/>
          <p:cNvSpPr txBox="1"/>
          <p:nvPr/>
        </p:nvSpPr>
        <p:spPr>
          <a:xfrm>
            <a:off x="1752600" y="1916748"/>
            <a:ext cx="6934200" cy="953135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 dirty="0">
                <a:latin typeface="迷你简启体" pitchFamily="65" charset="-122"/>
                <a:ea typeface="迷你简启体" pitchFamily="65" charset="-122"/>
              </a:rPr>
              <a:t>世界史上，内容最丰富、体系最完善、 对后世影响最深远的古代法律</a:t>
            </a:r>
            <a:endParaRPr lang="zh-CN" altLang="en-US" sz="2800" dirty="0"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57355" name="Text Box 48"/>
          <p:cNvSpPr txBox="1"/>
          <p:nvPr/>
        </p:nvSpPr>
        <p:spPr>
          <a:xfrm>
            <a:off x="328930" y="1917065"/>
            <a:ext cx="1143000" cy="58356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33CC"/>
                </a:solidFill>
                <a:latin typeface="Arial" panose="020B0604020202020204" pitchFamily="34" charset="0"/>
                <a:ea typeface="迷你简启体" pitchFamily="65" charset="-122"/>
              </a:rPr>
              <a:t>地位</a:t>
            </a:r>
            <a:endParaRPr lang="zh-CN" altLang="en-US" sz="3200" dirty="0">
              <a:solidFill>
                <a:srgbClr val="0033CC"/>
              </a:solidFill>
              <a:latin typeface="Arial" panose="020B0604020202020204" pitchFamily="34" charset="0"/>
              <a:ea typeface="迷你简启体" pitchFamily="65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4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27" grpId="0" bldLvl="0" animBg="1"/>
      <p:bldP spid="114728" grpId="0" bldLvl="0" animBg="1"/>
      <p:bldP spid="11473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AutoShape 2"/>
          <p:cNvSpPr/>
          <p:nvPr/>
        </p:nvSpPr>
        <p:spPr>
          <a:xfrm>
            <a:off x="1692275" y="5445125"/>
            <a:ext cx="3311525" cy="1152525"/>
          </a:xfrm>
          <a:prstGeom prst="wedgeRectCallout">
            <a:avLst>
              <a:gd name="adj1" fmla="val -33606"/>
              <a:gd name="adj2" fmla="val -320250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主要机构由执政官、元老院、公民大会、平民保民官组成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8" name="Text Box 3"/>
          <p:cNvSpPr txBox="1"/>
          <p:nvPr/>
        </p:nvSpPr>
        <p:spPr>
          <a:xfrm>
            <a:off x="395288" y="981075"/>
            <a:ext cx="307975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君主制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（前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8c--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前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6c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末）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323850" y="1989138"/>
            <a:ext cx="32766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共和制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（前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6c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末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--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前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27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0" name="Text Box 5"/>
          <p:cNvSpPr txBox="1"/>
          <p:nvPr/>
        </p:nvSpPr>
        <p:spPr>
          <a:xfrm>
            <a:off x="468313" y="3068638"/>
            <a:ext cx="2795587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元首制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（前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27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--3c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1" name="Text Box 6"/>
          <p:cNvSpPr txBox="1"/>
          <p:nvPr/>
        </p:nvSpPr>
        <p:spPr>
          <a:xfrm>
            <a:off x="684213" y="4365625"/>
            <a:ext cx="234632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君主制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开始）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2" name="Text Box 7"/>
          <p:cNvSpPr txBox="1"/>
          <p:nvPr/>
        </p:nvSpPr>
        <p:spPr>
          <a:xfrm>
            <a:off x="179388" y="1989138"/>
            <a:ext cx="611187" cy="3024187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政治体制的演变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103" name="AutoShape 8"/>
          <p:cNvSpPr/>
          <p:nvPr/>
        </p:nvSpPr>
        <p:spPr>
          <a:xfrm>
            <a:off x="468313" y="1916113"/>
            <a:ext cx="504825" cy="3311525"/>
          </a:xfrm>
          <a:prstGeom prst="leftBrace">
            <a:avLst>
              <a:gd name="adj1" fmla="val 54634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Text Box 9"/>
          <p:cNvSpPr txBox="1"/>
          <p:nvPr/>
        </p:nvSpPr>
        <p:spPr>
          <a:xfrm>
            <a:off x="4643438" y="1773238"/>
            <a:ext cx="331311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开端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--</a:t>
            </a:r>
            <a:r>
              <a:rPr lang="en-US" altLang="zh-CN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十二铜表法</a:t>
            </a:r>
            <a:r>
              <a:rPr lang="en-US" altLang="zh-CN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endParaRPr lang="en-US" altLang="zh-CN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5" name="Text Box 10"/>
          <p:cNvSpPr txBox="1"/>
          <p:nvPr/>
        </p:nvSpPr>
        <p:spPr>
          <a:xfrm>
            <a:off x="7885113" y="1412875"/>
            <a:ext cx="1008062" cy="1187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背景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内容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影响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106" name="AutoShape 11"/>
          <p:cNvSpPr/>
          <p:nvPr/>
        </p:nvSpPr>
        <p:spPr>
          <a:xfrm>
            <a:off x="7740650" y="1484313"/>
            <a:ext cx="214313" cy="1058862"/>
          </a:xfrm>
          <a:prstGeom prst="leftBrace">
            <a:avLst>
              <a:gd name="adj1" fmla="val 41149"/>
              <a:gd name="adj2" fmla="val 5007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7" name="Text Box 12"/>
          <p:cNvSpPr txBox="1"/>
          <p:nvPr/>
        </p:nvSpPr>
        <p:spPr>
          <a:xfrm>
            <a:off x="4643438" y="3213100"/>
            <a:ext cx="3671887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完备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--</a:t>
            </a:r>
            <a:r>
              <a:rPr lang="zh-CN" altLang="en-US" sz="24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查士丁尼法典</a:t>
            </a:r>
            <a:endParaRPr lang="zh-CN" altLang="en-US" sz="24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查士丁尼民法大全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》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8" name="Text Box 13"/>
          <p:cNvSpPr txBox="1"/>
          <p:nvPr/>
        </p:nvSpPr>
        <p:spPr>
          <a:xfrm>
            <a:off x="7596188" y="2924175"/>
            <a:ext cx="2663825" cy="1552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制定原因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组成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历史地位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及作用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109" name="AutoShape 14"/>
          <p:cNvSpPr/>
          <p:nvPr/>
        </p:nvSpPr>
        <p:spPr>
          <a:xfrm>
            <a:off x="7524750" y="3141663"/>
            <a:ext cx="215900" cy="993775"/>
          </a:xfrm>
          <a:prstGeom prst="leftBrace">
            <a:avLst>
              <a:gd name="adj1" fmla="val 3833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0" name="Text Box 15"/>
          <p:cNvSpPr txBox="1"/>
          <p:nvPr/>
        </p:nvSpPr>
        <p:spPr>
          <a:xfrm>
            <a:off x="4140200" y="4581525"/>
            <a:ext cx="12049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影响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112" name="Text Box 17"/>
          <p:cNvSpPr txBox="1"/>
          <p:nvPr/>
        </p:nvSpPr>
        <p:spPr>
          <a:xfrm>
            <a:off x="3635375" y="2349500"/>
            <a:ext cx="611188" cy="19081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罗马法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113" name="AutoShape 18"/>
          <p:cNvSpPr/>
          <p:nvPr/>
        </p:nvSpPr>
        <p:spPr>
          <a:xfrm>
            <a:off x="4140200" y="1268413"/>
            <a:ext cx="360363" cy="4032250"/>
          </a:xfrm>
          <a:prstGeom prst="leftBrace">
            <a:avLst>
              <a:gd name="adj1" fmla="val 9319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4" name="AutoShape 19"/>
          <p:cNvSpPr/>
          <p:nvPr/>
        </p:nvSpPr>
        <p:spPr>
          <a:xfrm rot="5400000" flipV="1">
            <a:off x="1544638" y="1698625"/>
            <a:ext cx="360362" cy="358775"/>
          </a:xfrm>
          <a:prstGeom prst="rightArrow">
            <a:avLst>
              <a:gd name="adj1" fmla="val 50000"/>
              <a:gd name="adj2" fmla="val 2510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5" name="AutoShape 20"/>
          <p:cNvSpPr/>
          <p:nvPr/>
        </p:nvSpPr>
        <p:spPr>
          <a:xfrm rot="5400000" flipV="1">
            <a:off x="1582738" y="2744788"/>
            <a:ext cx="431800" cy="358775"/>
          </a:xfrm>
          <a:prstGeom prst="rightArrow">
            <a:avLst>
              <a:gd name="adj1" fmla="val 50000"/>
              <a:gd name="adj2" fmla="val 300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6" name="AutoShape 21"/>
          <p:cNvSpPr/>
          <p:nvPr/>
        </p:nvSpPr>
        <p:spPr>
          <a:xfrm rot="5400000" flipV="1">
            <a:off x="1544638" y="4005263"/>
            <a:ext cx="504825" cy="358775"/>
          </a:xfrm>
          <a:prstGeom prst="rightArrow">
            <a:avLst>
              <a:gd name="adj1" fmla="val 50000"/>
              <a:gd name="adj2" fmla="val 3517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7" name="AutoShape 22"/>
          <p:cNvSpPr/>
          <p:nvPr/>
        </p:nvSpPr>
        <p:spPr>
          <a:xfrm flipV="1">
            <a:off x="2736850" y="2816225"/>
            <a:ext cx="863600" cy="792163"/>
          </a:xfrm>
          <a:prstGeom prst="rightArrow">
            <a:avLst>
              <a:gd name="adj1" fmla="val 50000"/>
              <a:gd name="adj2" fmla="val 2724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8" name="Text Box 23"/>
          <p:cNvSpPr txBox="1"/>
          <p:nvPr/>
        </p:nvSpPr>
        <p:spPr>
          <a:xfrm>
            <a:off x="4500563" y="1052513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含义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9" name="Text Box 24"/>
          <p:cNvSpPr txBox="1"/>
          <p:nvPr/>
        </p:nvSpPr>
        <p:spPr>
          <a:xfrm>
            <a:off x="4716463" y="2565400"/>
            <a:ext cx="37433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发展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阿奎里亚法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20" name="Text Box 25"/>
          <p:cNvSpPr txBox="1"/>
          <p:nvPr/>
        </p:nvSpPr>
        <p:spPr>
          <a:xfrm>
            <a:off x="4284663" y="2492375"/>
            <a:ext cx="549275" cy="11271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过程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21" name="AutoShape 26"/>
          <p:cNvSpPr/>
          <p:nvPr/>
        </p:nvSpPr>
        <p:spPr>
          <a:xfrm>
            <a:off x="4643438" y="1773238"/>
            <a:ext cx="215900" cy="2232025"/>
          </a:xfrm>
          <a:prstGeom prst="leftBrace">
            <a:avLst>
              <a:gd name="adj1" fmla="val 86104"/>
              <a:gd name="adj2" fmla="val 5007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82" name="Text Box 62"/>
          <p:cNvSpPr txBox="1">
            <a:spLocks noChangeArrowheads="1"/>
          </p:cNvSpPr>
          <p:nvPr/>
        </p:nvSpPr>
        <p:spPr bwMode="auto">
          <a:xfrm>
            <a:off x="0" y="1516698"/>
            <a:ext cx="9144000" cy="4399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65" name="AutoShape 45"/>
          <p:cNvSpPr>
            <a:spLocks noChangeArrowheads="1"/>
          </p:cNvSpPr>
          <p:nvPr/>
        </p:nvSpPr>
        <p:spPr bwMode="gray">
          <a:xfrm>
            <a:off x="4278313" y="3601085"/>
            <a:ext cx="4038600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81" name="AutoShape 61"/>
          <p:cNvSpPr>
            <a:spLocks noChangeArrowheads="1"/>
          </p:cNvSpPr>
          <p:nvPr/>
        </p:nvSpPr>
        <p:spPr bwMode="gray">
          <a:xfrm>
            <a:off x="4278313" y="3628073"/>
            <a:ext cx="4038600" cy="592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359410"/>
            <a:ext cx="7632700" cy="8366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练习巩固：</a:t>
            </a:r>
            <a:r>
              <a:rPr kumimoji="0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5541" name="Rectangle 4"/>
          <p:cNvSpPr/>
          <p:nvPr/>
        </p:nvSpPr>
        <p:spPr>
          <a:xfrm>
            <a:off x="4643438" y="1629410"/>
            <a:ext cx="3970337" cy="4321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endParaRPr lang="zh-CN" altLang="zh-CN" sz="3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gray">
          <a:xfrm>
            <a:off x="468313" y="1700848"/>
            <a:ext cx="3527425" cy="4078288"/>
          </a:xfrm>
          <a:prstGeom prst="roundRect">
            <a:avLst>
              <a:gd name="adj" fmla="val 9481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49" name="AutoShape 29"/>
          <p:cNvSpPr>
            <a:spLocks noChangeArrowheads="1"/>
          </p:cNvSpPr>
          <p:nvPr/>
        </p:nvSpPr>
        <p:spPr bwMode="gray">
          <a:xfrm>
            <a:off x="4278313" y="2056448"/>
            <a:ext cx="4038600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544" name="Group 30"/>
          <p:cNvGrpSpPr/>
          <p:nvPr/>
        </p:nvGrpSpPr>
        <p:grpSpPr>
          <a:xfrm>
            <a:off x="4235450" y="2075498"/>
            <a:ext cx="552450" cy="584200"/>
            <a:chOff x="2959" y="1568"/>
            <a:chExt cx="454" cy="480"/>
          </a:xfrm>
        </p:grpSpPr>
        <p:grpSp>
          <p:nvGrpSpPr>
            <p:cNvPr id="65545" name="Group 31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65546" name="Picture 32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5547" name="Picture 33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7554" name="Oval 3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5549" name="Picture 35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7556" name="Rectangle 36"/>
          <p:cNvSpPr>
            <a:spLocks noChangeArrowheads="1"/>
          </p:cNvSpPr>
          <p:nvPr/>
        </p:nvSpPr>
        <p:spPr bwMode="gray">
          <a:xfrm>
            <a:off x="5429250" y="2056448"/>
            <a:ext cx="161480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A.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自由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7557" name="AutoShape 37"/>
          <p:cNvSpPr>
            <a:spLocks noChangeArrowheads="1"/>
          </p:cNvSpPr>
          <p:nvPr/>
        </p:nvSpPr>
        <p:spPr bwMode="gray">
          <a:xfrm>
            <a:off x="4278313" y="2824798"/>
            <a:ext cx="4038600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552" name="Group 38"/>
          <p:cNvGrpSpPr/>
          <p:nvPr/>
        </p:nvGrpSpPr>
        <p:grpSpPr>
          <a:xfrm>
            <a:off x="4235450" y="2843848"/>
            <a:ext cx="552450" cy="584200"/>
            <a:chOff x="2959" y="1568"/>
            <a:chExt cx="454" cy="480"/>
          </a:xfrm>
        </p:grpSpPr>
        <p:grpSp>
          <p:nvGrpSpPr>
            <p:cNvPr id="65553" name="Group 39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65554" name="Picture 40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5555" name="Picture 41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7562" name="Oval 42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folHlink">
                      <a:alpha val="55000"/>
                    </a:schemeClr>
                  </a:gs>
                  <a:gs pos="10000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5557" name="Picture 43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7564" name="Rectangle 44"/>
          <p:cNvSpPr>
            <a:spLocks noChangeArrowheads="1"/>
          </p:cNvSpPr>
          <p:nvPr/>
        </p:nvSpPr>
        <p:spPr bwMode="gray">
          <a:xfrm>
            <a:off x="5429250" y="2824798"/>
            <a:ext cx="161480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B.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民主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5559" name="Group 46"/>
          <p:cNvGrpSpPr/>
          <p:nvPr/>
        </p:nvGrpSpPr>
        <p:grpSpPr>
          <a:xfrm>
            <a:off x="4235450" y="3620135"/>
            <a:ext cx="552450" cy="584200"/>
            <a:chOff x="2959" y="1568"/>
            <a:chExt cx="454" cy="480"/>
          </a:xfrm>
        </p:grpSpPr>
        <p:grpSp>
          <p:nvGrpSpPr>
            <p:cNvPr id="65560" name="Group 47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65561" name="Picture 48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5562" name="Picture 49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7570" name="Oval 5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5564" name="Picture 51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7572" name="Rectangle 52"/>
          <p:cNvSpPr>
            <a:spLocks noChangeArrowheads="1"/>
          </p:cNvSpPr>
          <p:nvPr/>
        </p:nvSpPr>
        <p:spPr bwMode="gray">
          <a:xfrm>
            <a:off x="5429250" y="3601085"/>
            <a:ext cx="161480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C.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法律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7573" name="AutoShape 53"/>
          <p:cNvSpPr>
            <a:spLocks noChangeArrowheads="1"/>
          </p:cNvSpPr>
          <p:nvPr/>
        </p:nvSpPr>
        <p:spPr bwMode="gray">
          <a:xfrm>
            <a:off x="4278313" y="4337685"/>
            <a:ext cx="4038600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567" name="Group 54"/>
          <p:cNvGrpSpPr/>
          <p:nvPr/>
        </p:nvGrpSpPr>
        <p:grpSpPr>
          <a:xfrm>
            <a:off x="4235450" y="4356735"/>
            <a:ext cx="552450" cy="584200"/>
            <a:chOff x="2959" y="1568"/>
            <a:chExt cx="454" cy="480"/>
          </a:xfrm>
        </p:grpSpPr>
        <p:grpSp>
          <p:nvGrpSpPr>
            <p:cNvPr id="65568" name="Group 55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65569" name="Picture 56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5570" name="Picture 57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7578" name="Oval 5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5572" name="Picture 59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7580" name="Rectangle 60"/>
          <p:cNvSpPr>
            <a:spLocks noChangeArrowheads="1"/>
          </p:cNvSpPr>
          <p:nvPr/>
        </p:nvSpPr>
        <p:spPr bwMode="gray">
          <a:xfrm>
            <a:off x="5429250" y="4337685"/>
            <a:ext cx="14097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D.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集权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684213" y="2132648"/>
            <a:ext cx="3095625" cy="22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60875" algn="l"/>
              </a:tabLst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在政治文明方面，古罗马留给人类最大的遗产是（     ）</a:t>
            </a:r>
            <a:endParaRPr kumimoji="0" lang="zh-CN" altLang="en-US" sz="35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8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703" name="Text Box 39"/>
          <p:cNvSpPr txBox="1">
            <a:spLocks noChangeArrowheads="1"/>
          </p:cNvSpPr>
          <p:nvPr/>
        </p:nvSpPr>
        <p:spPr bwMode="auto">
          <a:xfrm>
            <a:off x="0" y="1516698"/>
            <a:ext cx="9144000" cy="4399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gray">
          <a:xfrm>
            <a:off x="1085850" y="2980373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666" name="AutoShape 2"/>
          <p:cNvSpPr>
            <a:spLocks noChangeArrowheads="1"/>
          </p:cNvSpPr>
          <p:nvPr/>
        </p:nvSpPr>
        <p:spPr bwMode="gray">
          <a:xfrm>
            <a:off x="1085850" y="4464685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667" name="AutoShape 3"/>
          <p:cNvSpPr>
            <a:spLocks noChangeArrowheads="1"/>
          </p:cNvSpPr>
          <p:nvPr/>
        </p:nvSpPr>
        <p:spPr bwMode="gray">
          <a:xfrm>
            <a:off x="1085850" y="2980373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-323850" y="359410"/>
            <a:ext cx="7632700" cy="8366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练习巩固：</a:t>
            </a:r>
            <a:r>
              <a:rPr kumimoji="0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gray">
          <a:xfrm>
            <a:off x="0" y="1484948"/>
            <a:ext cx="9144000" cy="1295400"/>
          </a:xfrm>
          <a:prstGeom prst="roundRect">
            <a:avLst>
              <a:gd name="adj" fmla="val 9481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7591" name="Group 8"/>
          <p:cNvGrpSpPr/>
          <p:nvPr/>
        </p:nvGrpSpPr>
        <p:grpSpPr>
          <a:xfrm>
            <a:off x="1042988" y="2916873"/>
            <a:ext cx="552450" cy="584200"/>
            <a:chOff x="2959" y="1568"/>
            <a:chExt cx="454" cy="480"/>
          </a:xfrm>
        </p:grpSpPr>
        <p:grpSp>
          <p:nvGrpSpPr>
            <p:cNvPr id="67592" name="Group 9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67593" name="Picture 10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7594" name="Picture 11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3676" name="Oval 12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596" name="Picture 13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3679" name="AutoShape 15"/>
          <p:cNvSpPr>
            <a:spLocks noChangeArrowheads="1"/>
          </p:cNvSpPr>
          <p:nvPr/>
        </p:nvSpPr>
        <p:spPr bwMode="gray">
          <a:xfrm>
            <a:off x="1085850" y="3688398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7598" name="Group 16"/>
          <p:cNvGrpSpPr/>
          <p:nvPr/>
        </p:nvGrpSpPr>
        <p:grpSpPr>
          <a:xfrm>
            <a:off x="1042988" y="3707448"/>
            <a:ext cx="552450" cy="584200"/>
            <a:chOff x="2959" y="1568"/>
            <a:chExt cx="454" cy="480"/>
          </a:xfrm>
        </p:grpSpPr>
        <p:grpSp>
          <p:nvGrpSpPr>
            <p:cNvPr id="67599" name="Group 17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67600" name="Picture 18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7601" name="Picture 19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3684" name="Oval 2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folHlink">
                      <a:alpha val="55000"/>
                    </a:schemeClr>
                  </a:gs>
                  <a:gs pos="10000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603" name="Picture 21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3686" name="Rectangle 22"/>
          <p:cNvSpPr>
            <a:spLocks noChangeArrowheads="1"/>
          </p:cNvSpPr>
          <p:nvPr/>
        </p:nvSpPr>
        <p:spPr bwMode="gray">
          <a:xfrm>
            <a:off x="1619250" y="3712210"/>
            <a:ext cx="54851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B.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君主制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元首制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帝制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7605" name="Group 23"/>
          <p:cNvGrpSpPr/>
          <p:nvPr/>
        </p:nvGrpSpPr>
        <p:grpSpPr>
          <a:xfrm>
            <a:off x="1042988" y="4483735"/>
            <a:ext cx="552450" cy="584200"/>
            <a:chOff x="2959" y="1568"/>
            <a:chExt cx="454" cy="480"/>
          </a:xfrm>
        </p:grpSpPr>
        <p:grpSp>
          <p:nvGrpSpPr>
            <p:cNvPr id="67606" name="Group 24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67607" name="Picture 25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7608" name="Picture 26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3691" name="Oval 2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610" name="Picture 28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3693" name="Rectangle 29"/>
          <p:cNvSpPr>
            <a:spLocks noChangeArrowheads="1"/>
          </p:cNvSpPr>
          <p:nvPr/>
        </p:nvSpPr>
        <p:spPr bwMode="gray">
          <a:xfrm>
            <a:off x="1595438" y="4505960"/>
            <a:ext cx="54851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C.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共和制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元首制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帝制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3694" name="AutoShape 30"/>
          <p:cNvSpPr>
            <a:spLocks noChangeArrowheads="1"/>
          </p:cNvSpPr>
          <p:nvPr/>
        </p:nvSpPr>
        <p:spPr bwMode="gray">
          <a:xfrm>
            <a:off x="1085850" y="5201285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7613" name="Group 31"/>
          <p:cNvGrpSpPr/>
          <p:nvPr/>
        </p:nvGrpSpPr>
        <p:grpSpPr>
          <a:xfrm>
            <a:off x="1042988" y="5220335"/>
            <a:ext cx="552450" cy="584200"/>
            <a:chOff x="2959" y="1568"/>
            <a:chExt cx="454" cy="480"/>
          </a:xfrm>
        </p:grpSpPr>
        <p:grpSp>
          <p:nvGrpSpPr>
            <p:cNvPr id="67614" name="Group 32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67615" name="Picture 33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7616" name="Picture 34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3699" name="Oval 35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618" name="Picture 36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3701" name="Rectangle 37"/>
          <p:cNvSpPr>
            <a:spLocks noChangeArrowheads="1"/>
          </p:cNvSpPr>
          <p:nvPr/>
        </p:nvSpPr>
        <p:spPr bwMode="gray">
          <a:xfrm>
            <a:off x="1595438" y="5225098"/>
            <a:ext cx="54851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D.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共和制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帝制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元首制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3702" name="Rectangle 38"/>
          <p:cNvSpPr>
            <a:spLocks noChangeArrowheads="1"/>
          </p:cNvSpPr>
          <p:nvPr/>
        </p:nvSpPr>
        <p:spPr bwMode="auto">
          <a:xfrm>
            <a:off x="827088" y="1794510"/>
            <a:ext cx="7705725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60875" algn="l"/>
              </a:tabLst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古罗马政体发展的先后顺序是（     ）</a:t>
            </a:r>
            <a:endParaRPr kumimoji="0" lang="zh-CN" altLang="en-US" sz="35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gray">
          <a:xfrm>
            <a:off x="1595438" y="2993073"/>
            <a:ext cx="630174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A.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君主制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贵族共和制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帝制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公元117年的罗马帝国  地图"/>
          <p:cNvPicPr>
            <a:picLocks noChangeAspect="1"/>
          </p:cNvPicPr>
          <p:nvPr>
            <p:ph type="body"/>
          </p:nvPr>
        </p:nvPicPr>
        <p:blipFill>
          <a:blip r:embed="rId1">
            <a:lum bright="-45999" contrast="26000"/>
          </a:blip>
          <a:stretch>
            <a:fillRect/>
          </a:stretch>
        </p:blipFill>
        <p:spPr>
          <a:xfrm>
            <a:off x="76200" y="76200"/>
            <a:ext cx="8991600" cy="6629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5123" name="Text Box 3"/>
          <p:cNvSpPr txBox="1"/>
          <p:nvPr/>
        </p:nvSpPr>
        <p:spPr>
          <a:xfrm>
            <a:off x="468313" y="6092825"/>
            <a:ext cx="568801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8145463" y="1700213"/>
            <a:ext cx="458787" cy="40338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8197" name="Freeform 5"/>
          <p:cNvSpPr/>
          <p:nvPr/>
        </p:nvSpPr>
        <p:spPr>
          <a:xfrm>
            <a:off x="152400" y="1295400"/>
            <a:ext cx="8763000" cy="5410200"/>
          </a:xfrm>
          <a:custGeom>
            <a:avLst/>
            <a:gdLst>
              <a:gd name="txL" fmla="*/ 0 w 4423"/>
              <a:gd name="txT" fmla="*/ 0 h 3125"/>
              <a:gd name="txR" fmla="*/ 4423 w 4423"/>
              <a:gd name="txB" fmla="*/ 3125 h 312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23" h="3125">
                <a:moveTo>
                  <a:pt x="0" y="1397"/>
                </a:moveTo>
                <a:cubicBezTo>
                  <a:pt x="11" y="1359"/>
                  <a:pt x="30" y="1245"/>
                  <a:pt x="55" y="1159"/>
                </a:cubicBezTo>
                <a:cubicBezTo>
                  <a:pt x="80" y="1073"/>
                  <a:pt x="127" y="933"/>
                  <a:pt x="153" y="878"/>
                </a:cubicBezTo>
                <a:cubicBezTo>
                  <a:pt x="150" y="867"/>
                  <a:pt x="218" y="836"/>
                  <a:pt x="209" y="830"/>
                </a:cubicBezTo>
                <a:cubicBezTo>
                  <a:pt x="139" y="780"/>
                  <a:pt x="173" y="858"/>
                  <a:pt x="153" y="798"/>
                </a:cubicBezTo>
                <a:cubicBezTo>
                  <a:pt x="157" y="785"/>
                  <a:pt x="164" y="758"/>
                  <a:pt x="177" y="750"/>
                </a:cubicBezTo>
                <a:cubicBezTo>
                  <a:pt x="191" y="741"/>
                  <a:pt x="211" y="743"/>
                  <a:pt x="225" y="734"/>
                </a:cubicBezTo>
                <a:cubicBezTo>
                  <a:pt x="233" y="729"/>
                  <a:pt x="241" y="723"/>
                  <a:pt x="249" y="718"/>
                </a:cubicBezTo>
                <a:cubicBezTo>
                  <a:pt x="264" y="674"/>
                  <a:pt x="274" y="698"/>
                  <a:pt x="305" y="718"/>
                </a:cubicBezTo>
                <a:cubicBezTo>
                  <a:pt x="321" y="725"/>
                  <a:pt x="342" y="717"/>
                  <a:pt x="365" y="728"/>
                </a:cubicBezTo>
                <a:cubicBezTo>
                  <a:pt x="388" y="739"/>
                  <a:pt x="408" y="763"/>
                  <a:pt x="441" y="782"/>
                </a:cubicBezTo>
                <a:cubicBezTo>
                  <a:pt x="466" y="790"/>
                  <a:pt x="547" y="828"/>
                  <a:pt x="565" y="840"/>
                </a:cubicBezTo>
                <a:cubicBezTo>
                  <a:pt x="586" y="854"/>
                  <a:pt x="569" y="878"/>
                  <a:pt x="593" y="886"/>
                </a:cubicBezTo>
                <a:cubicBezTo>
                  <a:pt x="601" y="889"/>
                  <a:pt x="617" y="894"/>
                  <a:pt x="617" y="894"/>
                </a:cubicBezTo>
                <a:cubicBezTo>
                  <a:pt x="638" y="891"/>
                  <a:pt x="661" y="895"/>
                  <a:pt x="681" y="886"/>
                </a:cubicBezTo>
                <a:cubicBezTo>
                  <a:pt x="689" y="883"/>
                  <a:pt x="685" y="870"/>
                  <a:pt x="689" y="862"/>
                </a:cubicBezTo>
                <a:cubicBezTo>
                  <a:pt x="708" y="824"/>
                  <a:pt x="731" y="783"/>
                  <a:pt x="745" y="742"/>
                </a:cubicBezTo>
                <a:cubicBezTo>
                  <a:pt x="742" y="723"/>
                  <a:pt x="731" y="704"/>
                  <a:pt x="737" y="686"/>
                </a:cubicBezTo>
                <a:cubicBezTo>
                  <a:pt x="740" y="678"/>
                  <a:pt x="755" y="688"/>
                  <a:pt x="761" y="694"/>
                </a:cubicBezTo>
                <a:cubicBezTo>
                  <a:pt x="767" y="700"/>
                  <a:pt x="766" y="710"/>
                  <a:pt x="769" y="718"/>
                </a:cubicBezTo>
                <a:cubicBezTo>
                  <a:pt x="774" y="699"/>
                  <a:pt x="785" y="681"/>
                  <a:pt x="785" y="662"/>
                </a:cubicBezTo>
                <a:cubicBezTo>
                  <a:pt x="785" y="585"/>
                  <a:pt x="751" y="581"/>
                  <a:pt x="801" y="598"/>
                </a:cubicBezTo>
                <a:cubicBezTo>
                  <a:pt x="782" y="504"/>
                  <a:pt x="876" y="596"/>
                  <a:pt x="797" y="536"/>
                </a:cubicBezTo>
                <a:cubicBezTo>
                  <a:pt x="779" y="523"/>
                  <a:pt x="728" y="507"/>
                  <a:pt x="721" y="486"/>
                </a:cubicBezTo>
                <a:cubicBezTo>
                  <a:pt x="724" y="478"/>
                  <a:pt x="724" y="469"/>
                  <a:pt x="729" y="462"/>
                </a:cubicBezTo>
                <a:cubicBezTo>
                  <a:pt x="735" y="454"/>
                  <a:pt x="749" y="455"/>
                  <a:pt x="753" y="446"/>
                </a:cubicBezTo>
                <a:cubicBezTo>
                  <a:pt x="766" y="414"/>
                  <a:pt x="704" y="402"/>
                  <a:pt x="689" y="398"/>
                </a:cubicBezTo>
                <a:cubicBezTo>
                  <a:pt x="643" y="367"/>
                  <a:pt x="651" y="319"/>
                  <a:pt x="601" y="302"/>
                </a:cubicBezTo>
                <a:cubicBezTo>
                  <a:pt x="579" y="268"/>
                  <a:pt x="578" y="246"/>
                  <a:pt x="625" y="262"/>
                </a:cubicBezTo>
                <a:cubicBezTo>
                  <a:pt x="638" y="259"/>
                  <a:pt x="655" y="264"/>
                  <a:pt x="665" y="254"/>
                </a:cubicBezTo>
                <a:cubicBezTo>
                  <a:pt x="671" y="248"/>
                  <a:pt x="649" y="232"/>
                  <a:pt x="657" y="230"/>
                </a:cubicBezTo>
                <a:cubicBezTo>
                  <a:pt x="679" y="226"/>
                  <a:pt x="711" y="250"/>
                  <a:pt x="729" y="262"/>
                </a:cubicBezTo>
                <a:cubicBezTo>
                  <a:pt x="745" y="309"/>
                  <a:pt x="762" y="302"/>
                  <a:pt x="809" y="294"/>
                </a:cubicBezTo>
                <a:cubicBezTo>
                  <a:pt x="812" y="257"/>
                  <a:pt x="805" y="218"/>
                  <a:pt x="817" y="182"/>
                </a:cubicBezTo>
                <a:cubicBezTo>
                  <a:pt x="820" y="173"/>
                  <a:pt x="835" y="190"/>
                  <a:pt x="841" y="198"/>
                </a:cubicBezTo>
                <a:cubicBezTo>
                  <a:pt x="846" y="205"/>
                  <a:pt x="842" y="217"/>
                  <a:pt x="849" y="222"/>
                </a:cubicBezTo>
                <a:cubicBezTo>
                  <a:pt x="863" y="232"/>
                  <a:pt x="897" y="238"/>
                  <a:pt x="897" y="238"/>
                </a:cubicBezTo>
                <a:cubicBezTo>
                  <a:pt x="910" y="235"/>
                  <a:pt x="926" y="238"/>
                  <a:pt x="937" y="230"/>
                </a:cubicBezTo>
                <a:cubicBezTo>
                  <a:pt x="944" y="225"/>
                  <a:pt x="939" y="212"/>
                  <a:pt x="945" y="206"/>
                </a:cubicBezTo>
                <a:cubicBezTo>
                  <a:pt x="951" y="200"/>
                  <a:pt x="961" y="202"/>
                  <a:pt x="969" y="198"/>
                </a:cubicBezTo>
                <a:cubicBezTo>
                  <a:pt x="978" y="194"/>
                  <a:pt x="985" y="187"/>
                  <a:pt x="993" y="182"/>
                </a:cubicBezTo>
                <a:cubicBezTo>
                  <a:pt x="1004" y="166"/>
                  <a:pt x="1019" y="152"/>
                  <a:pt x="1025" y="134"/>
                </a:cubicBezTo>
                <a:cubicBezTo>
                  <a:pt x="1028" y="126"/>
                  <a:pt x="1026" y="115"/>
                  <a:pt x="1033" y="110"/>
                </a:cubicBezTo>
                <a:cubicBezTo>
                  <a:pt x="1057" y="93"/>
                  <a:pt x="1097" y="41"/>
                  <a:pt x="1121" y="38"/>
                </a:cubicBezTo>
                <a:cubicBezTo>
                  <a:pt x="1147" y="21"/>
                  <a:pt x="1224" y="10"/>
                  <a:pt x="1253" y="0"/>
                </a:cubicBezTo>
                <a:cubicBezTo>
                  <a:pt x="1255" y="0"/>
                  <a:pt x="1281" y="63"/>
                  <a:pt x="1289" y="70"/>
                </a:cubicBezTo>
                <a:cubicBezTo>
                  <a:pt x="1341" y="111"/>
                  <a:pt x="1269" y="82"/>
                  <a:pt x="1329" y="102"/>
                </a:cubicBezTo>
                <a:cubicBezTo>
                  <a:pt x="1366" y="157"/>
                  <a:pt x="1355" y="132"/>
                  <a:pt x="1369" y="174"/>
                </a:cubicBezTo>
                <a:cubicBezTo>
                  <a:pt x="1383" y="206"/>
                  <a:pt x="1441" y="240"/>
                  <a:pt x="1453" y="264"/>
                </a:cubicBezTo>
                <a:cubicBezTo>
                  <a:pt x="1465" y="288"/>
                  <a:pt x="1437" y="310"/>
                  <a:pt x="1441" y="318"/>
                </a:cubicBezTo>
                <a:cubicBezTo>
                  <a:pt x="1455" y="345"/>
                  <a:pt x="1472" y="305"/>
                  <a:pt x="1477" y="312"/>
                </a:cubicBezTo>
                <a:cubicBezTo>
                  <a:pt x="1482" y="319"/>
                  <a:pt x="1471" y="342"/>
                  <a:pt x="1473" y="358"/>
                </a:cubicBezTo>
                <a:cubicBezTo>
                  <a:pt x="1482" y="372"/>
                  <a:pt x="1484" y="390"/>
                  <a:pt x="1489" y="406"/>
                </a:cubicBezTo>
                <a:cubicBezTo>
                  <a:pt x="1492" y="415"/>
                  <a:pt x="1504" y="418"/>
                  <a:pt x="1513" y="422"/>
                </a:cubicBezTo>
                <a:cubicBezTo>
                  <a:pt x="1560" y="443"/>
                  <a:pt x="1598" y="402"/>
                  <a:pt x="1653" y="408"/>
                </a:cubicBezTo>
                <a:cubicBezTo>
                  <a:pt x="1669" y="419"/>
                  <a:pt x="1670" y="462"/>
                  <a:pt x="1681" y="478"/>
                </a:cubicBezTo>
                <a:cubicBezTo>
                  <a:pt x="1686" y="486"/>
                  <a:pt x="1689" y="496"/>
                  <a:pt x="1697" y="502"/>
                </a:cubicBezTo>
                <a:cubicBezTo>
                  <a:pt x="1704" y="507"/>
                  <a:pt x="1713" y="506"/>
                  <a:pt x="1721" y="510"/>
                </a:cubicBezTo>
                <a:cubicBezTo>
                  <a:pt x="1771" y="535"/>
                  <a:pt x="1815" y="512"/>
                  <a:pt x="1869" y="528"/>
                </a:cubicBezTo>
                <a:cubicBezTo>
                  <a:pt x="1869" y="528"/>
                  <a:pt x="2000" y="561"/>
                  <a:pt x="2012" y="565"/>
                </a:cubicBezTo>
                <a:cubicBezTo>
                  <a:pt x="2028" y="570"/>
                  <a:pt x="1993" y="614"/>
                  <a:pt x="1993" y="614"/>
                </a:cubicBezTo>
                <a:cubicBezTo>
                  <a:pt x="2010" y="639"/>
                  <a:pt x="2036" y="665"/>
                  <a:pt x="2048" y="693"/>
                </a:cubicBezTo>
                <a:cubicBezTo>
                  <a:pt x="2055" y="708"/>
                  <a:pt x="2065" y="726"/>
                  <a:pt x="2065" y="726"/>
                </a:cubicBezTo>
                <a:cubicBezTo>
                  <a:pt x="2056" y="753"/>
                  <a:pt x="2050" y="779"/>
                  <a:pt x="2041" y="806"/>
                </a:cubicBezTo>
                <a:cubicBezTo>
                  <a:pt x="2056" y="850"/>
                  <a:pt x="2066" y="826"/>
                  <a:pt x="2097" y="806"/>
                </a:cubicBezTo>
                <a:cubicBezTo>
                  <a:pt x="2102" y="790"/>
                  <a:pt x="2111" y="775"/>
                  <a:pt x="2113" y="758"/>
                </a:cubicBezTo>
                <a:cubicBezTo>
                  <a:pt x="2119" y="702"/>
                  <a:pt x="2109" y="675"/>
                  <a:pt x="2153" y="646"/>
                </a:cubicBezTo>
                <a:cubicBezTo>
                  <a:pt x="2178" y="608"/>
                  <a:pt x="2197" y="605"/>
                  <a:pt x="2241" y="590"/>
                </a:cubicBezTo>
                <a:cubicBezTo>
                  <a:pt x="2249" y="587"/>
                  <a:pt x="2269" y="536"/>
                  <a:pt x="2269" y="536"/>
                </a:cubicBezTo>
                <a:cubicBezTo>
                  <a:pt x="2242" y="527"/>
                  <a:pt x="2211" y="575"/>
                  <a:pt x="2185" y="590"/>
                </a:cubicBezTo>
                <a:cubicBezTo>
                  <a:pt x="2168" y="599"/>
                  <a:pt x="2137" y="622"/>
                  <a:pt x="2137" y="622"/>
                </a:cubicBezTo>
                <a:cubicBezTo>
                  <a:pt x="2174" y="567"/>
                  <a:pt x="2151" y="580"/>
                  <a:pt x="2193" y="566"/>
                </a:cubicBezTo>
                <a:cubicBezTo>
                  <a:pt x="2264" y="580"/>
                  <a:pt x="2342" y="558"/>
                  <a:pt x="2413" y="568"/>
                </a:cubicBezTo>
                <a:cubicBezTo>
                  <a:pt x="2466" y="586"/>
                  <a:pt x="2539" y="658"/>
                  <a:pt x="2589" y="680"/>
                </a:cubicBezTo>
                <a:cubicBezTo>
                  <a:pt x="2611" y="689"/>
                  <a:pt x="2627" y="700"/>
                  <a:pt x="2641" y="702"/>
                </a:cubicBezTo>
                <a:cubicBezTo>
                  <a:pt x="2629" y="738"/>
                  <a:pt x="2637" y="759"/>
                  <a:pt x="2657" y="790"/>
                </a:cubicBezTo>
                <a:cubicBezTo>
                  <a:pt x="2676" y="787"/>
                  <a:pt x="2698" y="794"/>
                  <a:pt x="2713" y="782"/>
                </a:cubicBezTo>
                <a:cubicBezTo>
                  <a:pt x="2734" y="766"/>
                  <a:pt x="2725" y="714"/>
                  <a:pt x="2737" y="694"/>
                </a:cubicBezTo>
                <a:cubicBezTo>
                  <a:pt x="2747" y="677"/>
                  <a:pt x="2770" y="678"/>
                  <a:pt x="2785" y="670"/>
                </a:cubicBezTo>
                <a:cubicBezTo>
                  <a:pt x="2802" y="661"/>
                  <a:pt x="2817" y="649"/>
                  <a:pt x="2833" y="638"/>
                </a:cubicBezTo>
                <a:cubicBezTo>
                  <a:pt x="2841" y="633"/>
                  <a:pt x="2857" y="622"/>
                  <a:pt x="2857" y="622"/>
                </a:cubicBezTo>
                <a:cubicBezTo>
                  <a:pt x="2862" y="638"/>
                  <a:pt x="2878" y="654"/>
                  <a:pt x="2873" y="670"/>
                </a:cubicBezTo>
                <a:cubicBezTo>
                  <a:pt x="2868" y="686"/>
                  <a:pt x="2857" y="718"/>
                  <a:pt x="2857" y="718"/>
                </a:cubicBezTo>
                <a:cubicBezTo>
                  <a:pt x="2893" y="742"/>
                  <a:pt x="2901" y="743"/>
                  <a:pt x="2945" y="734"/>
                </a:cubicBezTo>
                <a:cubicBezTo>
                  <a:pt x="2960" y="689"/>
                  <a:pt x="2986" y="648"/>
                  <a:pt x="3025" y="622"/>
                </a:cubicBezTo>
                <a:cubicBezTo>
                  <a:pt x="3054" y="578"/>
                  <a:pt x="3115" y="560"/>
                  <a:pt x="3161" y="534"/>
                </a:cubicBezTo>
                <a:cubicBezTo>
                  <a:pt x="3202" y="511"/>
                  <a:pt x="3188" y="469"/>
                  <a:pt x="3233" y="454"/>
                </a:cubicBezTo>
                <a:cubicBezTo>
                  <a:pt x="3250" y="442"/>
                  <a:pt x="3294" y="416"/>
                  <a:pt x="3309" y="424"/>
                </a:cubicBezTo>
                <a:cubicBezTo>
                  <a:pt x="3324" y="432"/>
                  <a:pt x="3319" y="474"/>
                  <a:pt x="3321" y="502"/>
                </a:cubicBezTo>
                <a:cubicBezTo>
                  <a:pt x="3321" y="514"/>
                  <a:pt x="3320" y="589"/>
                  <a:pt x="3319" y="592"/>
                </a:cubicBezTo>
                <a:cubicBezTo>
                  <a:pt x="3316" y="600"/>
                  <a:pt x="3292" y="683"/>
                  <a:pt x="3292" y="683"/>
                </a:cubicBezTo>
                <a:cubicBezTo>
                  <a:pt x="3311" y="756"/>
                  <a:pt x="3233" y="642"/>
                  <a:pt x="3219" y="647"/>
                </a:cubicBezTo>
                <a:cubicBezTo>
                  <a:pt x="3205" y="652"/>
                  <a:pt x="3209" y="690"/>
                  <a:pt x="3210" y="711"/>
                </a:cubicBezTo>
                <a:cubicBezTo>
                  <a:pt x="3211" y="732"/>
                  <a:pt x="3208" y="757"/>
                  <a:pt x="3225" y="774"/>
                </a:cubicBezTo>
                <a:cubicBezTo>
                  <a:pt x="3228" y="793"/>
                  <a:pt x="3298" y="796"/>
                  <a:pt x="3310" y="811"/>
                </a:cubicBezTo>
                <a:cubicBezTo>
                  <a:pt x="3324" y="829"/>
                  <a:pt x="3325" y="855"/>
                  <a:pt x="3345" y="862"/>
                </a:cubicBezTo>
                <a:cubicBezTo>
                  <a:pt x="3391" y="931"/>
                  <a:pt x="3330" y="850"/>
                  <a:pt x="3385" y="894"/>
                </a:cubicBezTo>
                <a:cubicBezTo>
                  <a:pt x="3437" y="935"/>
                  <a:pt x="3378" y="837"/>
                  <a:pt x="3438" y="857"/>
                </a:cubicBezTo>
                <a:cubicBezTo>
                  <a:pt x="3485" y="841"/>
                  <a:pt x="3461" y="845"/>
                  <a:pt x="3501" y="832"/>
                </a:cubicBezTo>
                <a:cubicBezTo>
                  <a:pt x="3553" y="825"/>
                  <a:pt x="3716" y="844"/>
                  <a:pt x="3776" y="857"/>
                </a:cubicBezTo>
                <a:cubicBezTo>
                  <a:pt x="3836" y="870"/>
                  <a:pt x="3828" y="903"/>
                  <a:pt x="3861" y="912"/>
                </a:cubicBezTo>
                <a:cubicBezTo>
                  <a:pt x="3892" y="959"/>
                  <a:pt x="3915" y="896"/>
                  <a:pt x="3973" y="912"/>
                </a:cubicBezTo>
                <a:cubicBezTo>
                  <a:pt x="4017" y="924"/>
                  <a:pt x="4030" y="960"/>
                  <a:pt x="4073" y="974"/>
                </a:cubicBezTo>
                <a:cubicBezTo>
                  <a:pt x="4103" y="1019"/>
                  <a:pt x="4089" y="1083"/>
                  <a:pt x="4145" y="1102"/>
                </a:cubicBezTo>
                <a:cubicBezTo>
                  <a:pt x="4174" y="1145"/>
                  <a:pt x="4155" y="1134"/>
                  <a:pt x="4137" y="1174"/>
                </a:cubicBezTo>
                <a:cubicBezTo>
                  <a:pt x="4105" y="1247"/>
                  <a:pt x="4138" y="1224"/>
                  <a:pt x="4041" y="1238"/>
                </a:cubicBezTo>
                <a:cubicBezTo>
                  <a:pt x="4015" y="1247"/>
                  <a:pt x="3969" y="1278"/>
                  <a:pt x="3969" y="1278"/>
                </a:cubicBezTo>
                <a:cubicBezTo>
                  <a:pt x="3958" y="1294"/>
                  <a:pt x="3948" y="1310"/>
                  <a:pt x="3937" y="1326"/>
                </a:cubicBezTo>
                <a:cubicBezTo>
                  <a:pt x="3907" y="1371"/>
                  <a:pt x="3940" y="1386"/>
                  <a:pt x="3881" y="1406"/>
                </a:cubicBezTo>
                <a:cubicBezTo>
                  <a:pt x="3863" y="1459"/>
                  <a:pt x="3897" y="1512"/>
                  <a:pt x="3905" y="1566"/>
                </a:cubicBezTo>
                <a:cubicBezTo>
                  <a:pt x="3920" y="1665"/>
                  <a:pt x="3938" y="1747"/>
                  <a:pt x="3993" y="1830"/>
                </a:cubicBezTo>
                <a:cubicBezTo>
                  <a:pt x="4016" y="1864"/>
                  <a:pt x="4031" y="1895"/>
                  <a:pt x="4065" y="1918"/>
                </a:cubicBezTo>
                <a:cubicBezTo>
                  <a:pt x="4081" y="1965"/>
                  <a:pt x="4061" y="1922"/>
                  <a:pt x="4097" y="1958"/>
                </a:cubicBezTo>
                <a:cubicBezTo>
                  <a:pt x="4104" y="1965"/>
                  <a:pt x="4106" y="1976"/>
                  <a:pt x="4113" y="1982"/>
                </a:cubicBezTo>
                <a:cubicBezTo>
                  <a:pt x="4127" y="1995"/>
                  <a:pt x="4181" y="2000"/>
                  <a:pt x="4181" y="2000"/>
                </a:cubicBezTo>
                <a:cubicBezTo>
                  <a:pt x="4227" y="2069"/>
                  <a:pt x="4146" y="2002"/>
                  <a:pt x="4201" y="2046"/>
                </a:cubicBezTo>
                <a:cubicBezTo>
                  <a:pt x="4209" y="2052"/>
                  <a:pt x="4210" y="2063"/>
                  <a:pt x="4217" y="2070"/>
                </a:cubicBezTo>
                <a:cubicBezTo>
                  <a:pt x="4224" y="2077"/>
                  <a:pt x="4261" y="2067"/>
                  <a:pt x="4269" y="2072"/>
                </a:cubicBezTo>
                <a:cubicBezTo>
                  <a:pt x="4296" y="2112"/>
                  <a:pt x="4313" y="2147"/>
                  <a:pt x="4353" y="2174"/>
                </a:cubicBezTo>
                <a:cubicBezTo>
                  <a:pt x="4361" y="2179"/>
                  <a:pt x="4369" y="2185"/>
                  <a:pt x="4377" y="2190"/>
                </a:cubicBezTo>
                <a:cubicBezTo>
                  <a:pt x="4385" y="2195"/>
                  <a:pt x="4401" y="2206"/>
                  <a:pt x="4401" y="2206"/>
                </a:cubicBezTo>
                <a:cubicBezTo>
                  <a:pt x="4423" y="2240"/>
                  <a:pt x="4418" y="2248"/>
                  <a:pt x="4385" y="2270"/>
                </a:cubicBezTo>
                <a:cubicBezTo>
                  <a:pt x="4376" y="2296"/>
                  <a:pt x="4392" y="2335"/>
                  <a:pt x="4369" y="2350"/>
                </a:cubicBezTo>
                <a:cubicBezTo>
                  <a:pt x="4351" y="2362"/>
                  <a:pt x="4326" y="2345"/>
                  <a:pt x="4305" y="2342"/>
                </a:cubicBezTo>
                <a:cubicBezTo>
                  <a:pt x="4279" y="2333"/>
                  <a:pt x="4259" y="2319"/>
                  <a:pt x="4233" y="2310"/>
                </a:cubicBezTo>
                <a:cubicBezTo>
                  <a:pt x="4193" y="2270"/>
                  <a:pt x="4155" y="2271"/>
                  <a:pt x="4105" y="2246"/>
                </a:cubicBezTo>
                <a:cubicBezTo>
                  <a:pt x="4080" y="2234"/>
                  <a:pt x="4017" y="2182"/>
                  <a:pt x="4017" y="2182"/>
                </a:cubicBezTo>
                <a:cubicBezTo>
                  <a:pt x="3991" y="2142"/>
                  <a:pt x="3924" y="2115"/>
                  <a:pt x="3881" y="2086"/>
                </a:cubicBezTo>
                <a:cubicBezTo>
                  <a:pt x="3865" y="2075"/>
                  <a:pt x="3849" y="2065"/>
                  <a:pt x="3833" y="2054"/>
                </a:cubicBezTo>
                <a:cubicBezTo>
                  <a:pt x="3825" y="2049"/>
                  <a:pt x="3809" y="2038"/>
                  <a:pt x="3809" y="2038"/>
                </a:cubicBezTo>
                <a:cubicBezTo>
                  <a:pt x="3784" y="2001"/>
                  <a:pt x="3761" y="2003"/>
                  <a:pt x="3721" y="1990"/>
                </a:cubicBezTo>
                <a:cubicBezTo>
                  <a:pt x="3705" y="1985"/>
                  <a:pt x="3673" y="1974"/>
                  <a:pt x="3673" y="1974"/>
                </a:cubicBezTo>
                <a:cubicBezTo>
                  <a:pt x="3667" y="1955"/>
                  <a:pt x="3640" y="1890"/>
                  <a:pt x="3625" y="1878"/>
                </a:cubicBezTo>
                <a:cubicBezTo>
                  <a:pt x="3618" y="1873"/>
                  <a:pt x="3609" y="1873"/>
                  <a:pt x="3601" y="1870"/>
                </a:cubicBezTo>
                <a:cubicBezTo>
                  <a:pt x="3592" y="1872"/>
                  <a:pt x="3550" y="1879"/>
                  <a:pt x="3545" y="1894"/>
                </a:cubicBezTo>
                <a:cubicBezTo>
                  <a:pt x="3521" y="1967"/>
                  <a:pt x="3555" y="1975"/>
                  <a:pt x="3497" y="2014"/>
                </a:cubicBezTo>
                <a:cubicBezTo>
                  <a:pt x="3486" y="2048"/>
                  <a:pt x="3469" y="2075"/>
                  <a:pt x="3457" y="2110"/>
                </a:cubicBezTo>
                <a:cubicBezTo>
                  <a:pt x="3454" y="2118"/>
                  <a:pt x="3449" y="2134"/>
                  <a:pt x="3449" y="2134"/>
                </a:cubicBezTo>
                <a:cubicBezTo>
                  <a:pt x="3452" y="2161"/>
                  <a:pt x="3453" y="2188"/>
                  <a:pt x="3457" y="2214"/>
                </a:cubicBezTo>
                <a:cubicBezTo>
                  <a:pt x="3458" y="2222"/>
                  <a:pt x="3465" y="2230"/>
                  <a:pt x="3465" y="2238"/>
                </a:cubicBezTo>
                <a:cubicBezTo>
                  <a:pt x="3465" y="2270"/>
                  <a:pt x="3451" y="2304"/>
                  <a:pt x="3441" y="2334"/>
                </a:cubicBezTo>
                <a:cubicBezTo>
                  <a:pt x="3420" y="2397"/>
                  <a:pt x="3406" y="2470"/>
                  <a:pt x="3369" y="2526"/>
                </a:cubicBezTo>
                <a:cubicBezTo>
                  <a:pt x="3376" y="2574"/>
                  <a:pt x="3391" y="2632"/>
                  <a:pt x="3353" y="2670"/>
                </a:cubicBezTo>
                <a:cubicBezTo>
                  <a:pt x="3351" y="2659"/>
                  <a:pt x="3348" y="2647"/>
                  <a:pt x="3348" y="2636"/>
                </a:cubicBezTo>
                <a:cubicBezTo>
                  <a:pt x="3348" y="2627"/>
                  <a:pt x="3359" y="2656"/>
                  <a:pt x="3353" y="2662"/>
                </a:cubicBezTo>
                <a:cubicBezTo>
                  <a:pt x="3341" y="2674"/>
                  <a:pt x="3305" y="2678"/>
                  <a:pt x="3305" y="2678"/>
                </a:cubicBezTo>
                <a:cubicBezTo>
                  <a:pt x="3302" y="2691"/>
                  <a:pt x="3307" y="2708"/>
                  <a:pt x="3297" y="2718"/>
                </a:cubicBezTo>
                <a:cubicBezTo>
                  <a:pt x="3291" y="2724"/>
                  <a:pt x="3297" y="2690"/>
                  <a:pt x="3289" y="2694"/>
                </a:cubicBezTo>
                <a:cubicBezTo>
                  <a:pt x="3288" y="2703"/>
                  <a:pt x="3332" y="2743"/>
                  <a:pt x="3333" y="2768"/>
                </a:cubicBezTo>
                <a:cubicBezTo>
                  <a:pt x="3334" y="2793"/>
                  <a:pt x="3310" y="2845"/>
                  <a:pt x="3297" y="2846"/>
                </a:cubicBezTo>
                <a:cubicBezTo>
                  <a:pt x="3293" y="2855"/>
                  <a:pt x="3261" y="2765"/>
                  <a:pt x="3257" y="2774"/>
                </a:cubicBezTo>
                <a:cubicBezTo>
                  <a:pt x="3250" y="2789"/>
                  <a:pt x="3241" y="2822"/>
                  <a:pt x="3241" y="2822"/>
                </a:cubicBezTo>
                <a:cubicBezTo>
                  <a:pt x="3246" y="2838"/>
                  <a:pt x="3271" y="2879"/>
                  <a:pt x="3257" y="2870"/>
                </a:cubicBezTo>
                <a:cubicBezTo>
                  <a:pt x="3249" y="2865"/>
                  <a:pt x="3233" y="2854"/>
                  <a:pt x="3233" y="2854"/>
                </a:cubicBezTo>
                <a:cubicBezTo>
                  <a:pt x="3228" y="2846"/>
                  <a:pt x="3224" y="2837"/>
                  <a:pt x="3217" y="2830"/>
                </a:cubicBezTo>
                <a:cubicBezTo>
                  <a:pt x="3210" y="2823"/>
                  <a:pt x="3197" y="2823"/>
                  <a:pt x="3193" y="2814"/>
                </a:cubicBezTo>
                <a:cubicBezTo>
                  <a:pt x="3159" y="2746"/>
                  <a:pt x="3182" y="2668"/>
                  <a:pt x="3113" y="2622"/>
                </a:cubicBezTo>
                <a:cubicBezTo>
                  <a:pt x="3114" y="2634"/>
                  <a:pt x="3115" y="2701"/>
                  <a:pt x="3129" y="2726"/>
                </a:cubicBezTo>
                <a:cubicBezTo>
                  <a:pt x="3129" y="2726"/>
                  <a:pt x="3169" y="2786"/>
                  <a:pt x="3177" y="2798"/>
                </a:cubicBezTo>
                <a:cubicBezTo>
                  <a:pt x="3196" y="2827"/>
                  <a:pt x="3208" y="2864"/>
                  <a:pt x="3225" y="2894"/>
                </a:cubicBezTo>
                <a:cubicBezTo>
                  <a:pt x="3239" y="2919"/>
                  <a:pt x="3264" y="2939"/>
                  <a:pt x="3273" y="2966"/>
                </a:cubicBezTo>
                <a:cubicBezTo>
                  <a:pt x="3290" y="3016"/>
                  <a:pt x="3280" y="3020"/>
                  <a:pt x="3293" y="3072"/>
                </a:cubicBezTo>
                <a:cubicBezTo>
                  <a:pt x="3219" y="3091"/>
                  <a:pt x="3324" y="3072"/>
                  <a:pt x="3189" y="3072"/>
                </a:cubicBezTo>
                <a:cubicBezTo>
                  <a:pt x="3114" y="3072"/>
                  <a:pt x="3048" y="3085"/>
                  <a:pt x="2973" y="3088"/>
                </a:cubicBezTo>
                <a:cubicBezTo>
                  <a:pt x="2887" y="3099"/>
                  <a:pt x="2886" y="3095"/>
                  <a:pt x="2789" y="3088"/>
                </a:cubicBezTo>
                <a:cubicBezTo>
                  <a:pt x="2717" y="3070"/>
                  <a:pt x="2742" y="3125"/>
                  <a:pt x="2697" y="3110"/>
                </a:cubicBezTo>
                <a:cubicBezTo>
                  <a:pt x="2681" y="3063"/>
                  <a:pt x="2704" y="2996"/>
                  <a:pt x="2661" y="2968"/>
                </a:cubicBezTo>
                <a:cubicBezTo>
                  <a:pt x="2656" y="2960"/>
                  <a:pt x="2616" y="2981"/>
                  <a:pt x="2609" y="2974"/>
                </a:cubicBezTo>
                <a:cubicBezTo>
                  <a:pt x="2602" y="2967"/>
                  <a:pt x="2611" y="2936"/>
                  <a:pt x="2605" y="2928"/>
                </a:cubicBezTo>
                <a:cubicBezTo>
                  <a:pt x="2561" y="2873"/>
                  <a:pt x="2622" y="2964"/>
                  <a:pt x="2553" y="2918"/>
                </a:cubicBezTo>
                <a:cubicBezTo>
                  <a:pt x="2549" y="2856"/>
                  <a:pt x="2556" y="2905"/>
                  <a:pt x="2521" y="2886"/>
                </a:cubicBezTo>
                <a:cubicBezTo>
                  <a:pt x="2513" y="2879"/>
                  <a:pt x="2563" y="2844"/>
                  <a:pt x="2549" y="2832"/>
                </a:cubicBezTo>
                <a:cubicBezTo>
                  <a:pt x="2535" y="2820"/>
                  <a:pt x="2537" y="2831"/>
                  <a:pt x="2437" y="2816"/>
                </a:cubicBezTo>
                <a:cubicBezTo>
                  <a:pt x="2293" y="2768"/>
                  <a:pt x="2101" y="2750"/>
                  <a:pt x="1949" y="2744"/>
                </a:cubicBezTo>
                <a:cubicBezTo>
                  <a:pt x="1927" y="2737"/>
                  <a:pt x="1871" y="2708"/>
                  <a:pt x="1849" y="2694"/>
                </a:cubicBezTo>
                <a:cubicBezTo>
                  <a:pt x="1812" y="2669"/>
                  <a:pt x="1767" y="2662"/>
                  <a:pt x="1725" y="2648"/>
                </a:cubicBezTo>
                <a:cubicBezTo>
                  <a:pt x="1698" y="2639"/>
                  <a:pt x="1668" y="2599"/>
                  <a:pt x="1641" y="2590"/>
                </a:cubicBezTo>
                <a:cubicBezTo>
                  <a:pt x="1601" y="2577"/>
                  <a:pt x="1597" y="2565"/>
                  <a:pt x="1557" y="2552"/>
                </a:cubicBezTo>
                <a:cubicBezTo>
                  <a:pt x="1533" y="2544"/>
                  <a:pt x="1464" y="2560"/>
                  <a:pt x="1441" y="2550"/>
                </a:cubicBezTo>
                <a:cubicBezTo>
                  <a:pt x="1400" y="2532"/>
                  <a:pt x="1379" y="2492"/>
                  <a:pt x="1337" y="2478"/>
                </a:cubicBezTo>
                <a:cubicBezTo>
                  <a:pt x="1295" y="2415"/>
                  <a:pt x="1277" y="2371"/>
                  <a:pt x="1209" y="2326"/>
                </a:cubicBezTo>
                <a:cubicBezTo>
                  <a:pt x="1204" y="2318"/>
                  <a:pt x="1200" y="2308"/>
                  <a:pt x="1193" y="2302"/>
                </a:cubicBezTo>
                <a:cubicBezTo>
                  <a:pt x="1179" y="2289"/>
                  <a:pt x="1145" y="2270"/>
                  <a:pt x="1145" y="2270"/>
                </a:cubicBezTo>
                <a:cubicBezTo>
                  <a:pt x="1126" y="2242"/>
                  <a:pt x="1113" y="2233"/>
                  <a:pt x="1081" y="2222"/>
                </a:cubicBezTo>
                <a:cubicBezTo>
                  <a:pt x="1076" y="2214"/>
                  <a:pt x="1073" y="2203"/>
                  <a:pt x="1065" y="2198"/>
                </a:cubicBezTo>
                <a:cubicBezTo>
                  <a:pt x="1060" y="2195"/>
                  <a:pt x="979" y="2161"/>
                  <a:pt x="969" y="2158"/>
                </a:cubicBezTo>
                <a:cubicBezTo>
                  <a:pt x="934" y="2123"/>
                  <a:pt x="889" y="2107"/>
                  <a:pt x="841" y="2094"/>
                </a:cubicBezTo>
                <a:cubicBezTo>
                  <a:pt x="820" y="2088"/>
                  <a:pt x="777" y="2078"/>
                  <a:pt x="777" y="2078"/>
                </a:cubicBezTo>
                <a:cubicBezTo>
                  <a:pt x="769" y="2073"/>
                  <a:pt x="762" y="2066"/>
                  <a:pt x="753" y="2062"/>
                </a:cubicBezTo>
                <a:cubicBezTo>
                  <a:pt x="738" y="2055"/>
                  <a:pt x="705" y="2046"/>
                  <a:pt x="705" y="2046"/>
                </a:cubicBezTo>
                <a:cubicBezTo>
                  <a:pt x="580" y="2062"/>
                  <a:pt x="480" y="2043"/>
                  <a:pt x="365" y="2016"/>
                </a:cubicBezTo>
                <a:cubicBezTo>
                  <a:pt x="240" y="1987"/>
                  <a:pt x="341" y="2005"/>
                  <a:pt x="249" y="1974"/>
                </a:cubicBezTo>
                <a:cubicBezTo>
                  <a:pt x="223" y="1965"/>
                  <a:pt x="177" y="1934"/>
                  <a:pt x="177" y="1934"/>
                </a:cubicBezTo>
                <a:cubicBezTo>
                  <a:pt x="172" y="1926"/>
                  <a:pt x="169" y="1916"/>
                  <a:pt x="161" y="1910"/>
                </a:cubicBezTo>
                <a:cubicBezTo>
                  <a:pt x="154" y="1905"/>
                  <a:pt x="143" y="1908"/>
                  <a:pt x="137" y="1902"/>
                </a:cubicBezTo>
                <a:cubicBezTo>
                  <a:pt x="131" y="1896"/>
                  <a:pt x="135" y="1884"/>
                  <a:pt x="129" y="1878"/>
                </a:cubicBezTo>
                <a:cubicBezTo>
                  <a:pt x="123" y="1872"/>
                  <a:pt x="112" y="1874"/>
                  <a:pt x="105" y="1870"/>
                </a:cubicBezTo>
                <a:cubicBezTo>
                  <a:pt x="46" y="1837"/>
                  <a:pt x="76" y="1829"/>
                  <a:pt x="41" y="1846"/>
                </a:cubicBezTo>
                <a:lnTo>
                  <a:pt x="82" y="1820"/>
                </a:lnTo>
              </a:path>
            </a:pathLst>
          </a:custGeom>
          <a:noFill/>
          <a:ln w="38100" cap="flat" cmpd="sng">
            <a:solidFill>
              <a:srgbClr val="FFFF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8" name="Freeform 6"/>
          <p:cNvSpPr/>
          <p:nvPr/>
        </p:nvSpPr>
        <p:spPr>
          <a:xfrm>
            <a:off x="2286000" y="2451100"/>
            <a:ext cx="2590800" cy="2349500"/>
          </a:xfrm>
          <a:custGeom>
            <a:avLst/>
            <a:gdLst>
              <a:gd name="txL" fmla="*/ 0 w 976"/>
              <a:gd name="txT" fmla="*/ 0 h 1000"/>
              <a:gd name="txR" fmla="*/ 976 w 976"/>
              <a:gd name="txB" fmla="*/ 1000 h 10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76" h="1000">
                <a:moveTo>
                  <a:pt x="392" y="0"/>
                </a:moveTo>
                <a:cubicBezTo>
                  <a:pt x="361" y="2"/>
                  <a:pt x="249" y="5"/>
                  <a:pt x="200" y="16"/>
                </a:cubicBezTo>
                <a:cubicBezTo>
                  <a:pt x="161" y="25"/>
                  <a:pt x="140" y="44"/>
                  <a:pt x="104" y="56"/>
                </a:cubicBezTo>
                <a:cubicBezTo>
                  <a:pt x="75" y="85"/>
                  <a:pt x="55" y="118"/>
                  <a:pt x="32" y="152"/>
                </a:cubicBezTo>
                <a:cubicBezTo>
                  <a:pt x="17" y="174"/>
                  <a:pt x="15" y="202"/>
                  <a:pt x="0" y="224"/>
                </a:cubicBezTo>
                <a:cubicBezTo>
                  <a:pt x="9" y="364"/>
                  <a:pt x="19" y="437"/>
                  <a:pt x="96" y="552"/>
                </a:cubicBezTo>
                <a:cubicBezTo>
                  <a:pt x="116" y="582"/>
                  <a:pt x="131" y="621"/>
                  <a:pt x="160" y="640"/>
                </a:cubicBezTo>
                <a:cubicBezTo>
                  <a:pt x="183" y="710"/>
                  <a:pt x="254" y="750"/>
                  <a:pt x="304" y="800"/>
                </a:cubicBezTo>
                <a:cubicBezTo>
                  <a:pt x="319" y="815"/>
                  <a:pt x="334" y="830"/>
                  <a:pt x="352" y="840"/>
                </a:cubicBezTo>
                <a:cubicBezTo>
                  <a:pt x="367" y="848"/>
                  <a:pt x="400" y="856"/>
                  <a:pt x="400" y="856"/>
                </a:cubicBezTo>
                <a:cubicBezTo>
                  <a:pt x="437" y="893"/>
                  <a:pt x="462" y="882"/>
                  <a:pt x="496" y="904"/>
                </a:cubicBezTo>
                <a:cubicBezTo>
                  <a:pt x="576" y="957"/>
                  <a:pt x="671" y="970"/>
                  <a:pt x="760" y="1000"/>
                </a:cubicBezTo>
                <a:cubicBezTo>
                  <a:pt x="853" y="993"/>
                  <a:pt x="942" y="989"/>
                  <a:pt x="976" y="888"/>
                </a:cubicBezTo>
                <a:cubicBezTo>
                  <a:pt x="972" y="861"/>
                  <a:pt x="963" y="780"/>
                  <a:pt x="928" y="768"/>
                </a:cubicBezTo>
                <a:cubicBezTo>
                  <a:pt x="920" y="765"/>
                  <a:pt x="911" y="764"/>
                  <a:pt x="904" y="760"/>
                </a:cubicBezTo>
                <a:cubicBezTo>
                  <a:pt x="879" y="746"/>
                  <a:pt x="856" y="728"/>
                  <a:pt x="832" y="712"/>
                </a:cubicBezTo>
                <a:cubicBezTo>
                  <a:pt x="824" y="707"/>
                  <a:pt x="808" y="696"/>
                  <a:pt x="808" y="696"/>
                </a:cubicBezTo>
                <a:cubicBezTo>
                  <a:pt x="796" y="659"/>
                  <a:pt x="788" y="621"/>
                  <a:pt x="776" y="584"/>
                </a:cubicBezTo>
                <a:cubicBezTo>
                  <a:pt x="770" y="566"/>
                  <a:pt x="744" y="563"/>
                  <a:pt x="728" y="552"/>
                </a:cubicBezTo>
                <a:cubicBezTo>
                  <a:pt x="720" y="547"/>
                  <a:pt x="704" y="536"/>
                  <a:pt x="704" y="536"/>
                </a:cubicBezTo>
                <a:cubicBezTo>
                  <a:pt x="699" y="528"/>
                  <a:pt x="695" y="519"/>
                  <a:pt x="688" y="512"/>
                </a:cubicBezTo>
                <a:cubicBezTo>
                  <a:pt x="681" y="505"/>
                  <a:pt x="670" y="504"/>
                  <a:pt x="664" y="496"/>
                </a:cubicBezTo>
                <a:cubicBezTo>
                  <a:pt x="653" y="482"/>
                  <a:pt x="650" y="463"/>
                  <a:pt x="640" y="448"/>
                </a:cubicBezTo>
                <a:cubicBezTo>
                  <a:pt x="649" y="366"/>
                  <a:pt x="689" y="222"/>
                  <a:pt x="608" y="168"/>
                </a:cubicBezTo>
                <a:cubicBezTo>
                  <a:pt x="597" y="136"/>
                  <a:pt x="588" y="123"/>
                  <a:pt x="560" y="104"/>
                </a:cubicBezTo>
                <a:cubicBezTo>
                  <a:pt x="523" y="49"/>
                  <a:pt x="546" y="62"/>
                  <a:pt x="504" y="48"/>
                </a:cubicBezTo>
                <a:cubicBezTo>
                  <a:pt x="485" y="20"/>
                  <a:pt x="472" y="11"/>
                  <a:pt x="440" y="0"/>
                </a:cubicBezTo>
                <a:cubicBezTo>
                  <a:pt x="427" y="3"/>
                  <a:pt x="413" y="5"/>
                  <a:pt x="400" y="8"/>
                </a:cubicBezTo>
                <a:cubicBezTo>
                  <a:pt x="372" y="15"/>
                  <a:pt x="367" y="25"/>
                  <a:pt x="392" y="0"/>
                </a:cubicBezTo>
                <a:close/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9" name="Freeform 7"/>
          <p:cNvSpPr/>
          <p:nvPr/>
        </p:nvSpPr>
        <p:spPr>
          <a:xfrm>
            <a:off x="1371600" y="292100"/>
            <a:ext cx="914400" cy="1079500"/>
          </a:xfrm>
          <a:custGeom>
            <a:avLst/>
            <a:gdLst>
              <a:gd name="txL" fmla="*/ 0 w 488"/>
              <a:gd name="txT" fmla="*/ 0 h 680"/>
              <a:gd name="txR" fmla="*/ 488 w 488"/>
              <a:gd name="txB" fmla="*/ 680 h 68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488" h="680">
                <a:moveTo>
                  <a:pt x="216" y="0"/>
                </a:moveTo>
                <a:cubicBezTo>
                  <a:pt x="209" y="41"/>
                  <a:pt x="216" y="67"/>
                  <a:pt x="176" y="80"/>
                </a:cubicBezTo>
                <a:cubicBezTo>
                  <a:pt x="187" y="114"/>
                  <a:pt x="199" y="115"/>
                  <a:pt x="232" y="104"/>
                </a:cubicBezTo>
                <a:cubicBezTo>
                  <a:pt x="273" y="118"/>
                  <a:pt x="250" y="129"/>
                  <a:pt x="240" y="168"/>
                </a:cubicBezTo>
                <a:cubicBezTo>
                  <a:pt x="248" y="198"/>
                  <a:pt x="262" y="219"/>
                  <a:pt x="272" y="248"/>
                </a:cubicBezTo>
                <a:cubicBezTo>
                  <a:pt x="259" y="286"/>
                  <a:pt x="267" y="297"/>
                  <a:pt x="232" y="320"/>
                </a:cubicBezTo>
                <a:cubicBezTo>
                  <a:pt x="206" y="311"/>
                  <a:pt x="152" y="304"/>
                  <a:pt x="152" y="304"/>
                </a:cubicBezTo>
                <a:cubicBezTo>
                  <a:pt x="204" y="258"/>
                  <a:pt x="162" y="299"/>
                  <a:pt x="152" y="328"/>
                </a:cubicBezTo>
                <a:cubicBezTo>
                  <a:pt x="149" y="352"/>
                  <a:pt x="148" y="376"/>
                  <a:pt x="144" y="400"/>
                </a:cubicBezTo>
                <a:cubicBezTo>
                  <a:pt x="143" y="408"/>
                  <a:pt x="143" y="419"/>
                  <a:pt x="136" y="424"/>
                </a:cubicBezTo>
                <a:cubicBezTo>
                  <a:pt x="122" y="434"/>
                  <a:pt x="104" y="435"/>
                  <a:pt x="88" y="440"/>
                </a:cubicBezTo>
                <a:cubicBezTo>
                  <a:pt x="80" y="443"/>
                  <a:pt x="64" y="448"/>
                  <a:pt x="64" y="448"/>
                </a:cubicBezTo>
                <a:cubicBezTo>
                  <a:pt x="76" y="485"/>
                  <a:pt x="89" y="485"/>
                  <a:pt x="120" y="464"/>
                </a:cubicBezTo>
                <a:cubicBezTo>
                  <a:pt x="128" y="504"/>
                  <a:pt x="128" y="523"/>
                  <a:pt x="168" y="536"/>
                </a:cubicBezTo>
                <a:cubicBezTo>
                  <a:pt x="187" y="533"/>
                  <a:pt x="205" y="528"/>
                  <a:pt x="224" y="528"/>
                </a:cubicBezTo>
                <a:cubicBezTo>
                  <a:pt x="238" y="528"/>
                  <a:pt x="194" y="526"/>
                  <a:pt x="184" y="536"/>
                </a:cubicBezTo>
                <a:cubicBezTo>
                  <a:pt x="174" y="546"/>
                  <a:pt x="179" y="563"/>
                  <a:pt x="176" y="576"/>
                </a:cubicBezTo>
                <a:cubicBezTo>
                  <a:pt x="147" y="557"/>
                  <a:pt x="137" y="549"/>
                  <a:pt x="104" y="560"/>
                </a:cubicBezTo>
                <a:cubicBezTo>
                  <a:pt x="58" y="629"/>
                  <a:pt x="119" y="548"/>
                  <a:pt x="64" y="592"/>
                </a:cubicBezTo>
                <a:cubicBezTo>
                  <a:pt x="56" y="598"/>
                  <a:pt x="56" y="611"/>
                  <a:pt x="48" y="616"/>
                </a:cubicBezTo>
                <a:cubicBezTo>
                  <a:pt x="34" y="625"/>
                  <a:pt x="0" y="632"/>
                  <a:pt x="0" y="632"/>
                </a:cubicBezTo>
                <a:cubicBezTo>
                  <a:pt x="5" y="640"/>
                  <a:pt x="6" y="657"/>
                  <a:pt x="16" y="656"/>
                </a:cubicBezTo>
                <a:cubicBezTo>
                  <a:pt x="35" y="654"/>
                  <a:pt x="64" y="624"/>
                  <a:pt x="64" y="624"/>
                </a:cubicBezTo>
                <a:cubicBezTo>
                  <a:pt x="95" y="634"/>
                  <a:pt x="97" y="654"/>
                  <a:pt x="128" y="664"/>
                </a:cubicBezTo>
                <a:cubicBezTo>
                  <a:pt x="156" y="622"/>
                  <a:pt x="153" y="628"/>
                  <a:pt x="192" y="648"/>
                </a:cubicBezTo>
                <a:cubicBezTo>
                  <a:pt x="203" y="654"/>
                  <a:pt x="238" y="661"/>
                  <a:pt x="248" y="664"/>
                </a:cubicBezTo>
                <a:cubicBezTo>
                  <a:pt x="251" y="656"/>
                  <a:pt x="248" y="641"/>
                  <a:pt x="256" y="640"/>
                </a:cubicBezTo>
                <a:cubicBezTo>
                  <a:pt x="273" y="638"/>
                  <a:pt x="288" y="651"/>
                  <a:pt x="304" y="656"/>
                </a:cubicBezTo>
                <a:cubicBezTo>
                  <a:pt x="333" y="666"/>
                  <a:pt x="363" y="670"/>
                  <a:pt x="392" y="680"/>
                </a:cubicBezTo>
                <a:cubicBezTo>
                  <a:pt x="447" y="662"/>
                  <a:pt x="417" y="630"/>
                  <a:pt x="384" y="608"/>
                </a:cubicBezTo>
                <a:cubicBezTo>
                  <a:pt x="401" y="557"/>
                  <a:pt x="376" y="608"/>
                  <a:pt x="432" y="576"/>
                </a:cubicBezTo>
                <a:cubicBezTo>
                  <a:pt x="440" y="571"/>
                  <a:pt x="441" y="559"/>
                  <a:pt x="448" y="552"/>
                </a:cubicBezTo>
                <a:cubicBezTo>
                  <a:pt x="455" y="545"/>
                  <a:pt x="464" y="541"/>
                  <a:pt x="472" y="536"/>
                </a:cubicBezTo>
                <a:cubicBezTo>
                  <a:pt x="488" y="489"/>
                  <a:pt x="474" y="425"/>
                  <a:pt x="424" y="408"/>
                </a:cubicBezTo>
                <a:cubicBezTo>
                  <a:pt x="441" y="358"/>
                  <a:pt x="433" y="408"/>
                  <a:pt x="408" y="368"/>
                </a:cubicBezTo>
                <a:cubicBezTo>
                  <a:pt x="399" y="354"/>
                  <a:pt x="392" y="320"/>
                  <a:pt x="392" y="320"/>
                </a:cubicBezTo>
                <a:cubicBezTo>
                  <a:pt x="442" y="303"/>
                  <a:pt x="425" y="318"/>
                  <a:pt x="408" y="224"/>
                </a:cubicBezTo>
                <a:cubicBezTo>
                  <a:pt x="394" y="145"/>
                  <a:pt x="398" y="203"/>
                  <a:pt x="376" y="152"/>
                </a:cubicBezTo>
                <a:cubicBezTo>
                  <a:pt x="338" y="66"/>
                  <a:pt x="380" y="134"/>
                  <a:pt x="344" y="80"/>
                </a:cubicBezTo>
                <a:cubicBezTo>
                  <a:pt x="340" y="50"/>
                  <a:pt x="345" y="0"/>
                  <a:pt x="304" y="0"/>
                </a:cubicBezTo>
              </a:path>
            </a:pathLst>
          </a:custGeom>
          <a:noFill/>
          <a:ln w="38100" cap="flat" cmpd="sng">
            <a:solidFill>
              <a:srgbClr val="FFFF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00" name="AutoShape 8"/>
          <p:cNvSpPr/>
          <p:nvPr/>
        </p:nvSpPr>
        <p:spPr>
          <a:xfrm>
            <a:off x="2895600" y="3048000"/>
            <a:ext cx="990600" cy="8382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463" y="10800"/>
                </a:moveTo>
                <a:cubicBezTo>
                  <a:pt x="1463" y="15957"/>
                  <a:pt x="5643" y="20137"/>
                  <a:pt x="10800" y="20137"/>
                </a:cubicBezTo>
                <a:cubicBezTo>
                  <a:pt x="15957" y="20137"/>
                  <a:pt x="20137" y="15957"/>
                  <a:pt x="20137" y="10800"/>
                </a:cubicBezTo>
                <a:cubicBezTo>
                  <a:pt x="20137" y="5643"/>
                  <a:pt x="15957" y="1463"/>
                  <a:pt x="10800" y="1463"/>
                </a:cubicBezTo>
                <a:cubicBezTo>
                  <a:pt x="5643" y="1463"/>
                  <a:pt x="1463" y="5643"/>
                  <a:pt x="1463" y="1080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01" name="Text Box 9"/>
          <p:cNvSpPr txBox="1"/>
          <p:nvPr/>
        </p:nvSpPr>
        <p:spPr>
          <a:xfrm>
            <a:off x="2895600" y="3214688"/>
            <a:ext cx="990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罗马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2" name="Rectangle 10"/>
          <p:cNvSpPr/>
          <p:nvPr/>
        </p:nvSpPr>
        <p:spPr>
          <a:xfrm>
            <a:off x="4572000" y="152400"/>
            <a:ext cx="4419600" cy="1373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>
            <a:spAutoFit/>
          </a:bodyPr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人口：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5500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万－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1.2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亿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国土：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590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多万平方公里，横跨欧、亚、非三大洲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0" y="1516698"/>
            <a:ext cx="9144000" cy="4399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762" name="AutoShape 2"/>
          <p:cNvSpPr>
            <a:spLocks noChangeArrowheads="1"/>
          </p:cNvSpPr>
          <p:nvPr/>
        </p:nvSpPr>
        <p:spPr bwMode="gray">
          <a:xfrm>
            <a:off x="1085850" y="2980373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763" name="AutoShape 3"/>
          <p:cNvSpPr>
            <a:spLocks noChangeArrowheads="1"/>
          </p:cNvSpPr>
          <p:nvPr/>
        </p:nvSpPr>
        <p:spPr bwMode="gray">
          <a:xfrm>
            <a:off x="1085850" y="4464685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-323850" y="359410"/>
            <a:ext cx="7632700" cy="8366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练习巩固：</a:t>
            </a:r>
            <a:r>
              <a:rPr kumimoji="0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gray">
          <a:xfrm>
            <a:off x="0" y="1484948"/>
            <a:ext cx="9144000" cy="1295400"/>
          </a:xfrm>
          <a:prstGeom prst="roundRect">
            <a:avLst>
              <a:gd name="adj" fmla="val 9481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686" name="Group 6"/>
          <p:cNvGrpSpPr/>
          <p:nvPr/>
        </p:nvGrpSpPr>
        <p:grpSpPr>
          <a:xfrm>
            <a:off x="1042988" y="2916873"/>
            <a:ext cx="552450" cy="584200"/>
            <a:chOff x="2959" y="1568"/>
            <a:chExt cx="454" cy="480"/>
          </a:xfrm>
        </p:grpSpPr>
        <p:grpSp>
          <p:nvGrpSpPr>
            <p:cNvPr id="71687" name="Group 7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71688" name="Picture 8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689" name="Picture 9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7770" name="Oval 1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1691" name="Picture 11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7772" name="AutoShape 12"/>
          <p:cNvSpPr>
            <a:spLocks noChangeArrowheads="1"/>
          </p:cNvSpPr>
          <p:nvPr/>
        </p:nvSpPr>
        <p:spPr bwMode="gray">
          <a:xfrm>
            <a:off x="1085850" y="3688398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693" name="Group 13"/>
          <p:cNvGrpSpPr/>
          <p:nvPr/>
        </p:nvGrpSpPr>
        <p:grpSpPr>
          <a:xfrm>
            <a:off x="1042988" y="4483735"/>
            <a:ext cx="552450" cy="584200"/>
            <a:chOff x="2959" y="1568"/>
            <a:chExt cx="454" cy="480"/>
          </a:xfrm>
        </p:grpSpPr>
        <p:grpSp>
          <p:nvGrpSpPr>
            <p:cNvPr id="71694" name="Group 14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71695" name="Picture 15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696" name="Picture 16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7777" name="Oval 1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1698" name="Picture 18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7779" name="Rectangle 19"/>
          <p:cNvSpPr>
            <a:spLocks noChangeArrowheads="1"/>
          </p:cNvSpPr>
          <p:nvPr/>
        </p:nvSpPr>
        <p:spPr bwMode="gray">
          <a:xfrm>
            <a:off x="1595438" y="4482148"/>
            <a:ext cx="508444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C.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用法律规范了人们的行为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7780" name="AutoShape 20"/>
          <p:cNvSpPr>
            <a:spLocks noChangeArrowheads="1"/>
          </p:cNvSpPr>
          <p:nvPr/>
        </p:nvSpPr>
        <p:spPr bwMode="gray">
          <a:xfrm>
            <a:off x="1085850" y="5201285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701" name="Group 21"/>
          <p:cNvGrpSpPr/>
          <p:nvPr/>
        </p:nvGrpSpPr>
        <p:grpSpPr>
          <a:xfrm>
            <a:off x="1042988" y="5220335"/>
            <a:ext cx="552450" cy="584200"/>
            <a:chOff x="2959" y="1568"/>
            <a:chExt cx="454" cy="480"/>
          </a:xfrm>
        </p:grpSpPr>
        <p:grpSp>
          <p:nvGrpSpPr>
            <p:cNvPr id="71702" name="Group 22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71703" name="Picture 23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704" name="Picture 24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7785" name="Oval 25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1706" name="Picture 26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7787" name="Rectangle 27"/>
          <p:cNvSpPr>
            <a:spLocks noChangeArrowheads="1"/>
          </p:cNvSpPr>
          <p:nvPr/>
        </p:nvSpPr>
        <p:spPr bwMode="gray">
          <a:xfrm>
            <a:off x="1595438" y="5201285"/>
            <a:ext cx="54927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D.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有利于复杂社会问题的调节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177800" y="1772285"/>
            <a:ext cx="9290050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60875" algn="l"/>
              </a:tabLst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关于查士丁尼法典的表述，错误是（     ）</a:t>
            </a:r>
            <a:endParaRPr kumimoji="0" lang="zh-CN" altLang="en-US" sz="35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789" name="AutoShape 29"/>
          <p:cNvSpPr>
            <a:spLocks noChangeArrowheads="1"/>
          </p:cNvSpPr>
          <p:nvPr/>
        </p:nvSpPr>
        <p:spPr bwMode="gray">
          <a:xfrm>
            <a:off x="1116013" y="3701098"/>
            <a:ext cx="7231063" cy="592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790" name="Rectangle 30"/>
          <p:cNvSpPr>
            <a:spLocks noChangeArrowheads="1"/>
          </p:cNvSpPr>
          <p:nvPr/>
        </p:nvSpPr>
        <p:spPr bwMode="gray">
          <a:xfrm>
            <a:off x="1595438" y="2969260"/>
            <a:ext cx="630936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A.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保留罗马在法学方面的创造成果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7791" name="Rectangle 31"/>
          <p:cNvSpPr>
            <a:spLocks noChangeArrowheads="1"/>
          </p:cNvSpPr>
          <p:nvPr/>
        </p:nvSpPr>
        <p:spPr bwMode="gray">
          <a:xfrm>
            <a:off x="1619250" y="3688398"/>
            <a:ext cx="467614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B.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导致了罗马帝国的瓦解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1712" name="Group 32"/>
          <p:cNvGrpSpPr/>
          <p:nvPr/>
        </p:nvGrpSpPr>
        <p:grpSpPr>
          <a:xfrm>
            <a:off x="1042988" y="3707448"/>
            <a:ext cx="552450" cy="584200"/>
            <a:chOff x="2959" y="1568"/>
            <a:chExt cx="454" cy="480"/>
          </a:xfrm>
        </p:grpSpPr>
        <p:grpSp>
          <p:nvGrpSpPr>
            <p:cNvPr id="71713" name="Group 33"/>
            <p:cNvGrpSpPr/>
            <p:nvPr/>
          </p:nvGrpSpPr>
          <p:grpSpPr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71714" name="Picture 34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715" name="Picture 35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7796" name="Oval 3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folHlink">
                      <a:alpha val="55000"/>
                    </a:schemeClr>
                  </a:gs>
                  <a:gs pos="10000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1717" name="Picture 37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9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矩形 61443"/>
          <p:cNvSpPr/>
          <p:nvPr/>
        </p:nvSpPr>
        <p:spPr>
          <a:xfrm>
            <a:off x="84455" y="235109"/>
            <a:ext cx="9144000" cy="35998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spcBef>
                <a:spcPct val="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、孔子说，“己所不欲，勿施于人”；西塞罗说，“如果人们之间的协调性能得到维护，那么人类便可以像神一样的生活”。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和谐的人际关系是古代东西方思想家的共同追求。古代罗马构建和谐社会主要是通过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制定完善的法律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    B.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宣扬人文主义思想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       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树立皇帝的权威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    D.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传播基督教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6" name="五角星 61445"/>
          <p:cNvSpPr/>
          <p:nvPr/>
        </p:nvSpPr>
        <p:spPr>
          <a:xfrm>
            <a:off x="84455" y="2650173"/>
            <a:ext cx="647700" cy="576262"/>
          </a:xfrm>
          <a:custGeom>
            <a:avLst/>
            <a:gdLst/>
            <a:ahLst/>
            <a:cxnLst>
              <a:cxn ang="16200000">
                <a:pos x="323850" y="0"/>
              </a:cxn>
              <a:cxn ang="10800000">
                <a:pos x="0" y="220111"/>
              </a:cxn>
              <a:cxn ang="5400000">
                <a:pos x="123700" y="576260"/>
              </a:cxn>
              <a:cxn ang="5400000">
                <a:pos x="523999" y="576260"/>
              </a:cxn>
              <a:cxn ang="0">
                <a:pos x="647699" y="220111"/>
              </a:cxn>
            </a:cxnLst>
            <a:pathLst>
              <a:path w="647700" h="576262">
                <a:moveTo>
                  <a:pt x="0" y="220111"/>
                </a:moveTo>
                <a:lnTo>
                  <a:pt x="247400" y="220113"/>
                </a:lnTo>
                <a:lnTo>
                  <a:pt x="323850" y="0"/>
                </a:lnTo>
                <a:lnTo>
                  <a:pt x="400299" y="220113"/>
                </a:lnTo>
                <a:lnTo>
                  <a:pt x="647699" y="220111"/>
                </a:lnTo>
                <a:lnTo>
                  <a:pt x="447547" y="356148"/>
                </a:lnTo>
                <a:lnTo>
                  <a:pt x="523999" y="576260"/>
                </a:lnTo>
                <a:lnTo>
                  <a:pt x="323850" y="440221"/>
                </a:lnTo>
                <a:lnTo>
                  <a:pt x="123700" y="576260"/>
                </a:lnTo>
                <a:lnTo>
                  <a:pt x="200152" y="35614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4455" y="4585970"/>
            <a:ext cx="84023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0"/>
              </a:spcBef>
            </a:pP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、罗马成文法诞生的标志是</a:t>
            </a:r>
            <a:endParaRPr lang="zh-CN" altLang="en-US" sz="3200" b="1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、习惯法的废除  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B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十二铜表法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的颁布      </a:t>
            </a:r>
            <a:endParaRPr lang="zh-CN" altLang="en-US" sz="3200" b="1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、公平法的制定    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民法大全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的编纂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0426" name="五角星 60425"/>
          <p:cNvSpPr/>
          <p:nvPr/>
        </p:nvSpPr>
        <p:spPr>
          <a:xfrm>
            <a:off x="3555048" y="5081905"/>
            <a:ext cx="647700" cy="576263"/>
          </a:xfrm>
          <a:custGeom>
            <a:avLst/>
            <a:gdLst/>
            <a:ahLst/>
            <a:cxnLst>
              <a:cxn ang="16200000">
                <a:pos x="323850" y="0"/>
              </a:cxn>
              <a:cxn ang="10800000">
                <a:pos x="0" y="220112"/>
              </a:cxn>
              <a:cxn ang="5400000">
                <a:pos x="123700" y="576261"/>
              </a:cxn>
              <a:cxn ang="5400000">
                <a:pos x="523999" y="576261"/>
              </a:cxn>
              <a:cxn ang="0">
                <a:pos x="647699" y="220112"/>
              </a:cxn>
            </a:cxnLst>
            <a:pathLst>
              <a:path w="647700" h="576263">
                <a:moveTo>
                  <a:pt x="0" y="220112"/>
                </a:moveTo>
                <a:lnTo>
                  <a:pt x="247400" y="220113"/>
                </a:lnTo>
                <a:lnTo>
                  <a:pt x="323850" y="0"/>
                </a:lnTo>
                <a:lnTo>
                  <a:pt x="400299" y="220113"/>
                </a:lnTo>
                <a:lnTo>
                  <a:pt x="647699" y="220112"/>
                </a:lnTo>
                <a:lnTo>
                  <a:pt x="447547" y="356148"/>
                </a:lnTo>
                <a:lnTo>
                  <a:pt x="523999" y="576261"/>
                </a:lnTo>
                <a:lnTo>
                  <a:pt x="323850" y="440222"/>
                </a:lnTo>
                <a:lnTo>
                  <a:pt x="123700" y="576261"/>
                </a:lnTo>
                <a:lnTo>
                  <a:pt x="200152" y="35614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3" name="文本框 60422"/>
          <p:cNvSpPr txBox="1"/>
          <p:nvPr/>
        </p:nvSpPr>
        <p:spPr>
          <a:xfrm>
            <a:off x="0" y="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0"/>
              </a:spcBef>
            </a:pPr>
            <a:endParaRPr lang="zh-CN" altLang="en-US" b="1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b="1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425" name="矩形 60424"/>
          <p:cNvSpPr/>
          <p:nvPr/>
        </p:nvSpPr>
        <p:spPr>
          <a:xfrm>
            <a:off x="161925" y="451803"/>
            <a:ext cx="90360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0"/>
              </a:spcBef>
            </a:pPr>
            <a:r>
              <a:rPr lang="en-US" altLang="zh-CN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、罗马法体系最终完成的标志是</a:t>
            </a:r>
            <a:endParaRPr lang="zh-CN" altLang="en-US" sz="3200" b="1" strike="noStrike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</a:pPr>
            <a:r>
              <a:rPr lang="en-US" altLang="zh-CN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lang="en-US" altLang="zh-CN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十二铜表法</a:t>
            </a:r>
            <a:r>
              <a:rPr lang="en-US" altLang="zh-CN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发表 </a:t>
            </a:r>
            <a:r>
              <a:rPr lang="en-US" altLang="zh-CN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</a:t>
            </a:r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、公民法演变成万民法</a:t>
            </a:r>
            <a:endParaRPr lang="zh-CN" altLang="en-US" sz="3200" b="1" strike="noStrike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</a:pPr>
            <a:r>
              <a:rPr lang="en-US" altLang="zh-CN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、公民法的形成       </a:t>
            </a:r>
            <a:r>
              <a:rPr lang="en-US" altLang="zh-CN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</a:t>
            </a:r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lang="en-US" altLang="zh-CN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民法大全</a:t>
            </a:r>
            <a:r>
              <a:rPr lang="en-US" altLang="zh-CN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的编纂</a:t>
            </a:r>
            <a:endParaRPr lang="zh-CN" altLang="en-US" sz="3200" b="1" strike="noStrike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0427" name="五角星 60426"/>
          <p:cNvSpPr/>
          <p:nvPr/>
        </p:nvSpPr>
        <p:spPr>
          <a:xfrm>
            <a:off x="4552950" y="1443990"/>
            <a:ext cx="647700" cy="576263"/>
          </a:xfrm>
          <a:custGeom>
            <a:avLst/>
            <a:gdLst/>
            <a:ahLst/>
            <a:cxnLst>
              <a:cxn ang="16200000">
                <a:pos x="323850" y="0"/>
              </a:cxn>
              <a:cxn ang="10800000">
                <a:pos x="0" y="220112"/>
              </a:cxn>
              <a:cxn ang="5400000">
                <a:pos x="123700" y="576261"/>
              </a:cxn>
              <a:cxn ang="5400000">
                <a:pos x="523999" y="576261"/>
              </a:cxn>
              <a:cxn ang="0">
                <a:pos x="647699" y="220112"/>
              </a:cxn>
            </a:cxnLst>
            <a:pathLst>
              <a:path w="647700" h="576263">
                <a:moveTo>
                  <a:pt x="0" y="220112"/>
                </a:moveTo>
                <a:lnTo>
                  <a:pt x="247400" y="220113"/>
                </a:lnTo>
                <a:lnTo>
                  <a:pt x="323850" y="0"/>
                </a:lnTo>
                <a:lnTo>
                  <a:pt x="400299" y="220113"/>
                </a:lnTo>
                <a:lnTo>
                  <a:pt x="647699" y="220112"/>
                </a:lnTo>
                <a:lnTo>
                  <a:pt x="447547" y="356148"/>
                </a:lnTo>
                <a:lnTo>
                  <a:pt x="523999" y="576261"/>
                </a:lnTo>
                <a:lnTo>
                  <a:pt x="323850" y="440222"/>
                </a:lnTo>
                <a:lnTo>
                  <a:pt x="123700" y="576261"/>
                </a:lnTo>
                <a:lnTo>
                  <a:pt x="200152" y="35614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0429" name="文本框 60428"/>
          <p:cNvSpPr txBox="1"/>
          <p:nvPr/>
        </p:nvSpPr>
        <p:spPr>
          <a:xfrm>
            <a:off x="161925" y="3012123"/>
            <a:ext cx="9144000" cy="304736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0"/>
              </a:spcBef>
            </a:pPr>
            <a:r>
              <a:rPr lang="en-US" altLang="zh-CN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7</a:t>
            </a:r>
            <a:r>
              <a:rPr lang="zh-CN" altLang="en-US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、罗马皇帝哈德良说：“皇帝的命令就是最高的法律”。对此理解不正确的是</a:t>
            </a:r>
            <a:endParaRPr lang="zh-CN" altLang="en-US" sz="3200" b="1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A.</a:t>
            </a:r>
            <a:r>
              <a:rPr lang="zh-CN" altLang="en-US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罗马没有法律 </a:t>
            </a:r>
            <a:endParaRPr lang="zh-CN" altLang="en-US" sz="3200" b="1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B.</a:t>
            </a:r>
            <a:r>
              <a:rPr lang="zh-CN" altLang="en-US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皇帝颁布的法令是法律的组成部分</a:t>
            </a:r>
            <a:endParaRPr lang="zh-CN" altLang="en-US" sz="3200" b="1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C.</a:t>
            </a:r>
            <a:r>
              <a:rPr lang="zh-CN" altLang="en-US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罗马法面前不能保证人人平等 </a:t>
            </a:r>
            <a:endParaRPr lang="zh-CN" altLang="en-US" sz="3200" b="1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D.</a:t>
            </a:r>
            <a:r>
              <a:rPr lang="zh-CN" altLang="en-US" sz="3200" b="1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罗马法保护奴隶主贵族的利益</a:t>
            </a:r>
            <a:endParaRPr lang="zh-CN" altLang="en-US" sz="3200" b="1" u="sng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0430" name="五角星 60429"/>
          <p:cNvSpPr/>
          <p:nvPr/>
        </p:nvSpPr>
        <p:spPr>
          <a:xfrm>
            <a:off x="0" y="4031615"/>
            <a:ext cx="647700" cy="576263"/>
          </a:xfrm>
          <a:custGeom>
            <a:avLst/>
            <a:gdLst/>
            <a:ahLst/>
            <a:cxnLst>
              <a:cxn ang="16200000">
                <a:pos x="323850" y="0"/>
              </a:cxn>
              <a:cxn ang="10800000">
                <a:pos x="0" y="220112"/>
              </a:cxn>
              <a:cxn ang="5400000">
                <a:pos x="123700" y="576261"/>
              </a:cxn>
              <a:cxn ang="5400000">
                <a:pos x="523999" y="576261"/>
              </a:cxn>
              <a:cxn ang="0">
                <a:pos x="647699" y="220112"/>
              </a:cxn>
            </a:cxnLst>
            <a:pathLst>
              <a:path w="647700" h="576263">
                <a:moveTo>
                  <a:pt x="0" y="220112"/>
                </a:moveTo>
                <a:lnTo>
                  <a:pt x="247400" y="220113"/>
                </a:lnTo>
                <a:lnTo>
                  <a:pt x="323850" y="0"/>
                </a:lnTo>
                <a:lnTo>
                  <a:pt x="400299" y="220113"/>
                </a:lnTo>
                <a:lnTo>
                  <a:pt x="647699" y="220112"/>
                </a:lnTo>
                <a:lnTo>
                  <a:pt x="447547" y="356148"/>
                </a:lnTo>
                <a:lnTo>
                  <a:pt x="523999" y="576261"/>
                </a:lnTo>
                <a:lnTo>
                  <a:pt x="323850" y="440222"/>
                </a:lnTo>
                <a:lnTo>
                  <a:pt x="123700" y="576261"/>
                </a:lnTo>
                <a:lnTo>
                  <a:pt x="200152" y="35614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45"/>
          <p:cNvSpPr/>
          <p:nvPr/>
        </p:nvSpPr>
        <p:spPr>
          <a:xfrm>
            <a:off x="1835150" y="5181600"/>
            <a:ext cx="682625" cy="14874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1" name="Rectangle 33"/>
          <p:cNvSpPr/>
          <p:nvPr/>
        </p:nvSpPr>
        <p:spPr>
          <a:xfrm>
            <a:off x="3962400" y="5029200"/>
            <a:ext cx="609600" cy="1676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2" name="Oval 2"/>
          <p:cNvSpPr/>
          <p:nvPr/>
        </p:nvSpPr>
        <p:spPr>
          <a:xfrm>
            <a:off x="1042988" y="2492375"/>
            <a:ext cx="1223962" cy="360363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3" name="Rectangle 3"/>
          <p:cNvSpPr/>
          <p:nvPr/>
        </p:nvSpPr>
        <p:spPr>
          <a:xfrm>
            <a:off x="755650" y="1916113"/>
            <a:ext cx="936625" cy="36036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4" name="Rectangle 4"/>
          <p:cNvSpPr/>
          <p:nvPr/>
        </p:nvSpPr>
        <p:spPr>
          <a:xfrm>
            <a:off x="900113" y="1989138"/>
            <a:ext cx="1439862" cy="647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1600200" indent="-228600" algn="ctr"/>
            <a:endParaRPr lang="zh-CN" altLang="en-US" sz="20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Rectangle 5"/>
          <p:cNvSpPr/>
          <p:nvPr/>
        </p:nvSpPr>
        <p:spPr>
          <a:xfrm>
            <a:off x="2916238" y="2060575"/>
            <a:ext cx="1368425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6" name="Rectangle 6"/>
          <p:cNvSpPr/>
          <p:nvPr/>
        </p:nvSpPr>
        <p:spPr>
          <a:xfrm>
            <a:off x="2987675" y="1989138"/>
            <a:ext cx="1439863" cy="647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1600200" indent="-228600" algn="ctr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Rectangle 7"/>
          <p:cNvSpPr/>
          <p:nvPr/>
        </p:nvSpPr>
        <p:spPr>
          <a:xfrm>
            <a:off x="4932363" y="1989138"/>
            <a:ext cx="1439862" cy="647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1600200" indent="-228600" algn="ctr"/>
            <a:endParaRPr lang="zh-CN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Rectangle 8"/>
          <p:cNvSpPr/>
          <p:nvPr/>
        </p:nvSpPr>
        <p:spPr>
          <a:xfrm>
            <a:off x="7018338" y="1989138"/>
            <a:ext cx="1439862" cy="647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1600200" indent="-228600" algn="ctr"/>
            <a:endParaRPr lang="zh-CN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9" name="Line 9"/>
          <p:cNvSpPr/>
          <p:nvPr/>
        </p:nvSpPr>
        <p:spPr>
          <a:xfrm>
            <a:off x="3635375" y="2636838"/>
            <a:ext cx="0" cy="7921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0" name="Rectangle 10"/>
          <p:cNvSpPr/>
          <p:nvPr/>
        </p:nvSpPr>
        <p:spPr>
          <a:xfrm>
            <a:off x="2987675" y="3429000"/>
            <a:ext cx="1439863" cy="647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1600200" indent="-228600" algn="ctr">
              <a:buFont typeface="Arial" panose="020B0604020202020204" pitchFamily="34" charset="0"/>
              <a:buNone/>
            </a:pPr>
            <a:endParaRPr lang="zh-CN" altLang="en-US" sz="20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Rectangle 11"/>
          <p:cNvSpPr/>
          <p:nvPr/>
        </p:nvSpPr>
        <p:spPr>
          <a:xfrm>
            <a:off x="3048000" y="5029200"/>
            <a:ext cx="609600" cy="1676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2" name="Line 12"/>
          <p:cNvSpPr/>
          <p:nvPr/>
        </p:nvSpPr>
        <p:spPr>
          <a:xfrm flipH="1">
            <a:off x="2286000" y="4114800"/>
            <a:ext cx="1089025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3" name="Line 13"/>
          <p:cNvSpPr/>
          <p:nvPr/>
        </p:nvSpPr>
        <p:spPr>
          <a:xfrm flipH="1">
            <a:off x="3276600" y="4038600"/>
            <a:ext cx="304800" cy="99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4" name="Line 14"/>
          <p:cNvSpPr/>
          <p:nvPr/>
        </p:nvSpPr>
        <p:spPr>
          <a:xfrm>
            <a:off x="3733800" y="4114800"/>
            <a:ext cx="469900" cy="9525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Line 15"/>
          <p:cNvSpPr/>
          <p:nvPr/>
        </p:nvSpPr>
        <p:spPr>
          <a:xfrm>
            <a:off x="2339975" y="2349500"/>
            <a:ext cx="6477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6" name="Line 16"/>
          <p:cNvSpPr/>
          <p:nvPr/>
        </p:nvSpPr>
        <p:spPr>
          <a:xfrm>
            <a:off x="4427538" y="2349500"/>
            <a:ext cx="5048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7" name="Line 17"/>
          <p:cNvSpPr/>
          <p:nvPr/>
        </p:nvSpPr>
        <p:spPr>
          <a:xfrm>
            <a:off x="6372225" y="2349500"/>
            <a:ext cx="5048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8" name="Line 18"/>
          <p:cNvSpPr/>
          <p:nvPr/>
        </p:nvSpPr>
        <p:spPr>
          <a:xfrm>
            <a:off x="4038600" y="4114800"/>
            <a:ext cx="13716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61" name="Text Box 19"/>
          <p:cNvSpPr txBox="1"/>
          <p:nvPr/>
        </p:nvSpPr>
        <p:spPr>
          <a:xfrm>
            <a:off x="-468312" y="1989138"/>
            <a:ext cx="31686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404"/>
                </a:solidFill>
                <a:latin typeface="Arial" panose="020B0604020202020204" pitchFamily="34" charset="0"/>
                <a:ea typeface="楷体_GB2312" pitchFamily="49" charset="-122"/>
              </a:rPr>
              <a:t>君主制</a:t>
            </a:r>
            <a:endParaRPr lang="zh-CN" altLang="en-US" sz="3200" dirty="0">
              <a:solidFill>
                <a:srgbClr val="000404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90" name="Text Box 20"/>
          <p:cNvSpPr txBox="1"/>
          <p:nvPr/>
        </p:nvSpPr>
        <p:spPr>
          <a:xfrm>
            <a:off x="2824163" y="1752600"/>
            <a:ext cx="19637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/>
            <a:endParaRPr lang="zh-CN" altLang="en-US" sz="2000" b="0" dirty="0">
              <a:latin typeface="Arial" panose="020B0604020202020204" pitchFamily="34" charset="0"/>
            </a:endParaRPr>
          </a:p>
        </p:txBody>
      </p:sp>
      <p:sp>
        <p:nvSpPr>
          <p:cNvPr id="10263" name="Text Box 21"/>
          <p:cNvSpPr txBox="1"/>
          <p:nvPr/>
        </p:nvSpPr>
        <p:spPr>
          <a:xfrm>
            <a:off x="1620838" y="1989138"/>
            <a:ext cx="3527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404"/>
                </a:solidFill>
                <a:latin typeface="Arial" panose="020B0604020202020204" pitchFamily="34" charset="0"/>
                <a:ea typeface="楷体_GB2312" pitchFamily="49" charset="-122"/>
              </a:rPr>
              <a:t>共和制</a:t>
            </a:r>
            <a:endParaRPr lang="zh-CN" altLang="en-US" sz="3200" dirty="0">
              <a:solidFill>
                <a:srgbClr val="000404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4" name="Text Box 22"/>
          <p:cNvSpPr txBox="1"/>
          <p:nvPr/>
        </p:nvSpPr>
        <p:spPr>
          <a:xfrm>
            <a:off x="3563938" y="1989138"/>
            <a:ext cx="28082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404"/>
                </a:solidFill>
                <a:latin typeface="Arial" panose="020B0604020202020204" pitchFamily="34" charset="0"/>
                <a:ea typeface="楷体_GB2312" pitchFamily="49" charset="-122"/>
              </a:rPr>
              <a:t>元首制</a:t>
            </a:r>
            <a:endParaRPr lang="zh-CN" altLang="en-US" sz="3200" dirty="0">
              <a:solidFill>
                <a:srgbClr val="000404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5" name="Text Box 23"/>
          <p:cNvSpPr txBox="1"/>
          <p:nvPr/>
        </p:nvSpPr>
        <p:spPr>
          <a:xfrm>
            <a:off x="5791200" y="1981200"/>
            <a:ext cx="28797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404"/>
                </a:solidFill>
                <a:latin typeface="Arial" panose="020B0604020202020204" pitchFamily="34" charset="0"/>
                <a:ea typeface="楷体_GB2312" pitchFamily="49" charset="-122"/>
              </a:rPr>
              <a:t>帝制</a:t>
            </a:r>
            <a:endParaRPr lang="zh-CN" altLang="en-US" sz="3200" dirty="0">
              <a:solidFill>
                <a:srgbClr val="000404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94" name="Text Box 24"/>
          <p:cNvSpPr txBox="1"/>
          <p:nvPr/>
        </p:nvSpPr>
        <p:spPr>
          <a:xfrm>
            <a:off x="1524000" y="3429000"/>
            <a:ext cx="32718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主要机构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7" name="Text Box 25"/>
          <p:cNvSpPr txBox="1">
            <a:spLocks noChangeArrowheads="1"/>
          </p:cNvSpPr>
          <p:nvPr/>
        </p:nvSpPr>
        <p:spPr bwMode="auto">
          <a:xfrm>
            <a:off x="250825" y="1916113"/>
            <a:ext cx="1441450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</a:t>
            </a:r>
            <a:r>
              <a:rPr kumimoji="0" lang="en-US" sz="2000" b="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C8</a:t>
            </a:r>
            <a:endParaRPr kumimoji="0" lang="en-US" sz="2000" b="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世纪</a:t>
            </a:r>
            <a:endParaRPr kumimoji="0" lang="zh-CN" altLang="en-US" sz="2000" b="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68" name="Text Box 26"/>
          <p:cNvSpPr txBox="1">
            <a:spLocks noChangeArrowheads="1"/>
          </p:cNvSpPr>
          <p:nvPr/>
        </p:nvSpPr>
        <p:spPr bwMode="auto">
          <a:xfrm>
            <a:off x="2286000" y="1905000"/>
            <a:ext cx="1943100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BC6</a:t>
            </a:r>
            <a:endParaRPr kumimoji="0" lang="en-US" sz="2000" b="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世纪末</a:t>
            </a:r>
            <a:endParaRPr kumimoji="0" lang="zh-CN" altLang="en-US" sz="2000" b="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69" name="Text Box 27"/>
          <p:cNvSpPr txBox="1">
            <a:spLocks noChangeArrowheads="1"/>
          </p:cNvSpPr>
          <p:nvPr/>
        </p:nvSpPr>
        <p:spPr bwMode="auto">
          <a:xfrm>
            <a:off x="4343400" y="1905000"/>
            <a:ext cx="1447800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BC27</a:t>
            </a:r>
            <a:endParaRPr kumimoji="0" lang="en-US" sz="2000" b="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endParaRPr kumimoji="0" lang="zh-CN" altLang="en-US" sz="2000" b="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70" name="Text Box 28"/>
          <p:cNvSpPr txBox="1">
            <a:spLocks noChangeArrowheads="1"/>
          </p:cNvSpPr>
          <p:nvPr/>
        </p:nvSpPr>
        <p:spPr bwMode="auto">
          <a:xfrm>
            <a:off x="6227763" y="1987550"/>
            <a:ext cx="1441450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公元</a:t>
            </a:r>
            <a:r>
              <a:rPr kumimoji="0" lang="en-US" sz="2000" b="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endParaRPr kumimoji="0" lang="en-US" sz="2000" b="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世纪</a:t>
            </a:r>
            <a:endParaRPr kumimoji="0" lang="zh-CN" altLang="en-US" sz="2000" b="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200" name="Text Box 30"/>
          <p:cNvSpPr txBox="1"/>
          <p:nvPr/>
        </p:nvSpPr>
        <p:spPr>
          <a:xfrm>
            <a:off x="1828800" y="594360"/>
            <a:ext cx="548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古代罗马政治体制的演变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73" name="Text Box 31"/>
          <p:cNvSpPr txBox="1"/>
          <p:nvPr/>
        </p:nvSpPr>
        <p:spPr>
          <a:xfrm>
            <a:off x="2987675" y="5229225"/>
            <a:ext cx="671513" cy="2133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404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元老院             </a:t>
            </a:r>
            <a:endParaRPr lang="zh-CN" altLang="en-US" sz="3200" dirty="0">
              <a:solidFill>
                <a:srgbClr val="000404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74" name="Text Box 32"/>
          <p:cNvSpPr txBox="1"/>
          <p:nvPr/>
        </p:nvSpPr>
        <p:spPr>
          <a:xfrm flipH="1">
            <a:off x="3971925" y="5013325"/>
            <a:ext cx="671513" cy="2133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404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公民大会</a:t>
            </a:r>
            <a:endParaRPr lang="zh-CN" altLang="en-US" sz="3200" dirty="0">
              <a:solidFill>
                <a:srgbClr val="000404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75" name="Line 37"/>
          <p:cNvSpPr/>
          <p:nvPr/>
        </p:nvSpPr>
        <p:spPr>
          <a:xfrm>
            <a:off x="5638800" y="26670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04" name="Rectangle 38"/>
          <p:cNvSpPr/>
          <p:nvPr/>
        </p:nvSpPr>
        <p:spPr>
          <a:xfrm>
            <a:off x="5029200" y="3505200"/>
            <a:ext cx="1439863" cy="647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1600200" indent="-228600" algn="ctr">
              <a:buFont typeface="Arial" panose="020B0604020202020204" pitchFamily="34" charset="0"/>
              <a:buNone/>
            </a:pPr>
            <a:endParaRPr lang="zh-CN" altLang="en-US" sz="20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205" name="Rectangle 39"/>
          <p:cNvSpPr/>
          <p:nvPr/>
        </p:nvSpPr>
        <p:spPr>
          <a:xfrm>
            <a:off x="6858000" y="3505200"/>
            <a:ext cx="1600200" cy="647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1600200" indent="-228600" algn="ctr">
              <a:buFont typeface="Arial" panose="020B0604020202020204" pitchFamily="34" charset="0"/>
              <a:buNone/>
            </a:pPr>
            <a:endParaRPr lang="zh-CN" altLang="en-US" sz="20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78" name="Line 40"/>
          <p:cNvSpPr/>
          <p:nvPr/>
        </p:nvSpPr>
        <p:spPr>
          <a:xfrm>
            <a:off x="7696200" y="26670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79" name="Text Box 41"/>
          <p:cNvSpPr txBox="1"/>
          <p:nvPr/>
        </p:nvSpPr>
        <p:spPr>
          <a:xfrm>
            <a:off x="3858895" y="3581400"/>
            <a:ext cx="32718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屋大维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80" name="Text Box 42"/>
          <p:cNvSpPr txBox="1"/>
          <p:nvPr/>
        </p:nvSpPr>
        <p:spPr>
          <a:xfrm>
            <a:off x="5486400" y="3581400"/>
            <a:ext cx="3271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600200" indent="-228600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戴克里先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81" name="Text Box 44"/>
          <p:cNvSpPr txBox="1"/>
          <p:nvPr/>
        </p:nvSpPr>
        <p:spPr>
          <a:xfrm>
            <a:off x="1835150" y="5157788"/>
            <a:ext cx="671513" cy="1512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eaVert">
            <a:spAutoFit/>
          </a:bodyPr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404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执政官</a:t>
            </a:r>
            <a:endParaRPr lang="zh-CN" altLang="en-US" sz="3200" dirty="0">
              <a:solidFill>
                <a:srgbClr val="000404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210" name="Rectangle 33"/>
          <p:cNvSpPr/>
          <p:nvPr/>
        </p:nvSpPr>
        <p:spPr>
          <a:xfrm>
            <a:off x="5364163" y="4797425"/>
            <a:ext cx="792162" cy="20605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83" name="Text Box 36"/>
          <p:cNvSpPr txBox="1"/>
          <p:nvPr/>
        </p:nvSpPr>
        <p:spPr>
          <a:xfrm>
            <a:off x="5471478" y="4797425"/>
            <a:ext cx="613410" cy="198120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404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平民保民官</a:t>
            </a:r>
            <a:endParaRPr lang="zh-CN" altLang="en-US" sz="2800" dirty="0">
              <a:solidFill>
                <a:srgbClr val="000404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4" grpId="0"/>
      <p:bldP spid="10265" grpId="0"/>
      <p:bldP spid="10273" grpId="0"/>
      <p:bldP spid="10274" grpId="0"/>
      <p:bldP spid="10279" grpId="0"/>
      <p:bldP spid="10280" grpId="0"/>
      <p:bldP spid="10281" grpId="0" bldLvl="0" animBg="1"/>
      <p:bldP spid="1028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Text Box 4">
            <a:hlinkClick r:id="rId1" action="ppaction://hlinksldjump"/>
          </p:cNvPr>
          <p:cNvSpPr txBox="1"/>
          <p:nvPr/>
        </p:nvSpPr>
        <p:spPr>
          <a:xfrm>
            <a:off x="288925" y="619125"/>
            <a:ext cx="8569325" cy="403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执政官：</a:t>
            </a:r>
            <a:r>
              <a:rPr lang="zh-CN" altLang="en-US" sz="3200" b="1" dirty="0">
                <a:latin typeface="Calibri" panose="020F0502020204030204" pitchFamily="34" charset="0"/>
              </a:rPr>
              <a:t>最高行政官职两名由选举产生，任期一年。</a:t>
            </a:r>
            <a:endParaRPr lang="zh-CN" altLang="en-US" sz="3200" b="1" dirty="0">
              <a:latin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元老院：</a:t>
            </a:r>
            <a:r>
              <a:rPr lang="zh-CN" altLang="en-US" sz="3200" b="1" dirty="0">
                <a:latin typeface="Calibri" panose="020F0502020204030204" pitchFamily="34" charset="0"/>
              </a:rPr>
              <a:t>国家决策机构，全体成员皆由贵族组成。共商政事，少数服从多数。</a:t>
            </a:r>
            <a:endParaRPr lang="zh-CN" altLang="en-US" sz="3200" b="1" dirty="0">
              <a:latin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公民大会：</a:t>
            </a:r>
            <a:r>
              <a:rPr lang="zh-CN" altLang="en-US" sz="3200" b="1" dirty="0">
                <a:latin typeface="Calibri" panose="020F0502020204030204" pitchFamily="34" charset="0"/>
              </a:rPr>
              <a:t>平民参加，选举公职并通过元老院提案。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平民保民官</a:t>
            </a:r>
            <a:r>
              <a:rPr lang="zh-CN" altLang="en-US" sz="3200" b="1" dirty="0">
                <a:latin typeface="Calibri" panose="020F0502020204030204" pitchFamily="34" charset="0"/>
              </a:rPr>
              <a:t>：平民争夺民主权利而设官职</a:t>
            </a:r>
            <a:r>
              <a:rPr lang="en-US" altLang="zh-CN" sz="3200" b="1" dirty="0">
                <a:latin typeface="Calibri" panose="020F0502020204030204" pitchFamily="34" charset="0"/>
              </a:rPr>
              <a:t>6</a:t>
            </a:r>
            <a:r>
              <a:rPr lang="zh-CN" altLang="en-US" sz="3200" b="1" dirty="0">
                <a:latin typeface="Calibri" panose="020F0502020204030204" pitchFamily="34" charset="0"/>
              </a:rPr>
              <a:t>至</a:t>
            </a:r>
            <a:r>
              <a:rPr lang="en-US" altLang="zh-CN" sz="3200" b="1" dirty="0">
                <a:latin typeface="Calibri" panose="020F0502020204030204" pitchFamily="34" charset="0"/>
              </a:rPr>
              <a:t>10</a:t>
            </a:r>
            <a:r>
              <a:rPr lang="zh-CN" altLang="en-US" sz="3200" b="1" dirty="0">
                <a:latin typeface="Calibri" panose="020F0502020204030204" pitchFamily="34" charset="0"/>
              </a:rPr>
              <a:t>名，有权否决元老院决议。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288925" y="5136198"/>
            <a:ext cx="86423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结论：</a:t>
            </a:r>
            <a:r>
              <a:rPr lang="zh-CN" altLang="en-US" sz="2800" b="1" dirty="0">
                <a:latin typeface="Calibri" panose="020F0502020204030204" pitchFamily="34" charset="0"/>
              </a:rPr>
              <a:t>古罗马共和国具备民主建制：执政官、元老院、公民大会三权分立，被视为现代议会制度的古典渊源。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8" name="Picture 4" descr="奥古斯都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331913" y="260350"/>
            <a:ext cx="6911975" cy="5905500"/>
          </a:xfrm>
        </p:spPr>
      </p:pic>
      <p:sp>
        <p:nvSpPr>
          <p:cNvPr id="6147" name="Rectangle 5"/>
          <p:cNvSpPr/>
          <p:nvPr/>
        </p:nvSpPr>
        <p:spPr>
          <a:xfrm>
            <a:off x="2598738" y="6105525"/>
            <a:ext cx="33258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Calibri" panose="020F0502020204030204" pitchFamily="34" charset="0"/>
              </a:rPr>
              <a:t>奥古斯都</a:t>
            </a:r>
            <a:r>
              <a:rPr lang="en-US" altLang="zh-CN" sz="3200" b="1" dirty="0">
                <a:solidFill>
                  <a:srgbClr val="3333FF"/>
                </a:solidFill>
                <a:latin typeface="Calibri" panose="020F0502020204030204" pitchFamily="34" charset="0"/>
              </a:rPr>
              <a:t>(</a:t>
            </a:r>
            <a:r>
              <a:rPr lang="zh-CN" altLang="en-US" sz="3200" b="1" dirty="0">
                <a:solidFill>
                  <a:srgbClr val="3333FF"/>
                </a:solidFill>
                <a:latin typeface="Calibri" panose="020F0502020204030204" pitchFamily="34" charset="0"/>
              </a:rPr>
              <a:t>屋大维</a:t>
            </a:r>
            <a:r>
              <a:rPr lang="en-US" altLang="zh-CN" sz="3200" b="1" dirty="0">
                <a:solidFill>
                  <a:srgbClr val="3333FF"/>
                </a:solidFill>
                <a:latin typeface="Calibri" panose="020F0502020204030204" pitchFamily="34" charset="0"/>
              </a:rPr>
              <a:t>)</a:t>
            </a:r>
            <a:endParaRPr lang="en-US" altLang="zh-CN" sz="3200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矩形 175105"/>
          <p:cNvSpPr/>
          <p:nvPr/>
        </p:nvSpPr>
        <p:spPr>
          <a:xfrm>
            <a:off x="1612900" y="1481138"/>
            <a:ext cx="394335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75107" name="表格 175106"/>
          <p:cNvGraphicFramePr/>
          <p:nvPr/>
        </p:nvGraphicFramePr>
        <p:xfrm>
          <a:off x="0" y="981075"/>
          <a:ext cx="8856663" cy="5543550"/>
        </p:xfrm>
        <a:graphic>
          <a:graphicData uri="http://schemas.openxmlformats.org/drawingml/2006/table">
            <a:tbl>
              <a:tblPr/>
              <a:tblGrid>
                <a:gridCol w="1439863"/>
                <a:gridCol w="1296987"/>
                <a:gridCol w="1800225"/>
                <a:gridCol w="4319588"/>
              </a:tblGrid>
              <a:tr h="5175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政体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组成与职责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建城初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王政时期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9275">
                <a:tc row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公元前</a:t>
                      </a:r>
                      <a:r>
                        <a:rPr lang="en-US" altLang="zh-CN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世纪末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最高官职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决策机构，由贵族组成，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平民可参加，选举公职人员，通过提案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2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代表平民利益，可否决元老院决议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前</a:t>
                      </a:r>
                      <a:r>
                        <a:rPr lang="en-US" altLang="zh-CN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27</a:t>
                      </a: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屋大维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披着共和外衣的君主专制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世纪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5000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戴克里先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彻底抛弃共和外衣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146" name="文本框 175145"/>
          <p:cNvSpPr txBox="1"/>
          <p:nvPr/>
        </p:nvSpPr>
        <p:spPr>
          <a:xfrm>
            <a:off x="1476375" y="1484313"/>
            <a:ext cx="14398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君主制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5147" name="文本框 175146"/>
          <p:cNvSpPr txBox="1"/>
          <p:nvPr/>
        </p:nvSpPr>
        <p:spPr>
          <a:xfrm>
            <a:off x="1547813" y="2847975"/>
            <a:ext cx="1079500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贵族共和制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35" name="文本框 175147"/>
          <p:cNvSpPr txBox="1"/>
          <p:nvPr/>
        </p:nvSpPr>
        <p:spPr>
          <a:xfrm>
            <a:off x="2773363" y="2060575"/>
            <a:ext cx="15113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执政官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36" name="文本框 175148"/>
          <p:cNvSpPr txBox="1"/>
          <p:nvPr/>
        </p:nvSpPr>
        <p:spPr>
          <a:xfrm>
            <a:off x="2771775" y="2636838"/>
            <a:ext cx="15113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元老院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37" name="文本框 175149"/>
          <p:cNvSpPr txBox="1"/>
          <p:nvPr/>
        </p:nvSpPr>
        <p:spPr>
          <a:xfrm>
            <a:off x="2771775" y="4076700"/>
            <a:ext cx="15113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平民保民官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38" name="文本框 175150"/>
          <p:cNvSpPr txBox="1"/>
          <p:nvPr/>
        </p:nvSpPr>
        <p:spPr>
          <a:xfrm>
            <a:off x="2771775" y="3357563"/>
            <a:ext cx="17287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公民大会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5152" name="文本框 175151"/>
          <p:cNvSpPr txBox="1"/>
          <p:nvPr/>
        </p:nvSpPr>
        <p:spPr>
          <a:xfrm>
            <a:off x="1403350" y="5084763"/>
            <a:ext cx="15113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元首制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5153" name="文本框 175152"/>
          <p:cNvSpPr txBox="1"/>
          <p:nvPr/>
        </p:nvSpPr>
        <p:spPr>
          <a:xfrm>
            <a:off x="1403350" y="5589588"/>
            <a:ext cx="1584325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公开君主统治</a:t>
            </a:r>
            <a:endPara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42" name="文本框 175160"/>
          <p:cNvSpPr txBox="1"/>
          <p:nvPr/>
        </p:nvSpPr>
        <p:spPr>
          <a:xfrm>
            <a:off x="0" y="188913"/>
            <a:ext cx="9144000" cy="64135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古罗马政制演变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6" grpId="0"/>
      <p:bldP spid="175147" grpId="0"/>
      <p:bldP spid="175152" grpId="0"/>
      <p:bldP spid="175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111617"/>
          <p:cNvSpPr txBox="1"/>
          <p:nvPr/>
        </p:nvSpPr>
        <p:spPr>
          <a:xfrm>
            <a:off x="900113" y="0"/>
            <a:ext cx="54737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5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二、罗 马 法</a:t>
            </a:r>
            <a:endParaRPr lang="zh-CN" altLang="en-US" sz="5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文本框 111618"/>
          <p:cNvSpPr txBox="1"/>
          <p:nvPr/>
        </p:nvSpPr>
        <p:spPr>
          <a:xfrm>
            <a:off x="0" y="1196975"/>
            <a:ext cx="4859338" cy="5214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100000"/>
              </a:spcBef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罗马法是古代罗马从公元前</a:t>
            </a: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世纪末到公元</a:t>
            </a: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世纪，制定和实施的全部法律制度。它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并非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一部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法律，而是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一套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法律体系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220" name="图片 111625" descr="7300103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1196975"/>
            <a:ext cx="3810000" cy="544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192513"/>
          <p:cNvSpPr txBox="1"/>
          <p:nvPr/>
        </p:nvSpPr>
        <p:spPr>
          <a:xfrm>
            <a:off x="194945" y="4107815"/>
            <a:ext cx="6516688" cy="2453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10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是社会约定俗成的一些行为规范。是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不成文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的，具有伸缩性和不确定性，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贵族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担任法官，可以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随心所欲地解释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习惯法。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2" name="文本框 192514"/>
          <p:cNvSpPr txBox="1"/>
          <p:nvPr/>
        </p:nvSpPr>
        <p:spPr>
          <a:xfrm>
            <a:off x="-252412" y="404813"/>
            <a:ext cx="673258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（一）罗马法的起源</a:t>
            </a: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习惯法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0243" name="图片 192515" descr="10051409440da5ed786a70ed1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663" y="0"/>
            <a:ext cx="3098800" cy="6453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2517" name="组合 192516"/>
          <p:cNvGrpSpPr/>
          <p:nvPr/>
        </p:nvGrpSpPr>
        <p:grpSpPr>
          <a:xfrm>
            <a:off x="2411413" y="1484313"/>
            <a:ext cx="3527425" cy="2363787"/>
            <a:chOff x="1519" y="255"/>
            <a:chExt cx="2222" cy="1489"/>
          </a:xfrm>
        </p:grpSpPr>
        <p:sp>
          <p:nvSpPr>
            <p:cNvPr id="10245" name="Cloud"/>
            <p:cNvSpPr>
              <a:spLocks noChangeAspect="1" noEditPoints="1"/>
            </p:cNvSpPr>
            <p:nvPr/>
          </p:nvSpPr>
          <p:spPr>
            <a:xfrm>
              <a:off x="1519" y="255"/>
              <a:ext cx="2222" cy="1489"/>
            </a:xfrm>
            <a:custGeom>
              <a:avLst/>
              <a:gdLst/>
              <a:ahLst/>
              <a:cxnLst>
                <a:cxn ang="0">
                  <a:pos x="67" y="10800"/>
                </a:cxn>
                <a:cxn ang="0">
                  <a:pos x="10800" y="21577"/>
                </a:cxn>
                <a:cxn ang="0">
                  <a:pos x="21582" y="10800"/>
                </a:cxn>
                <a:cxn ang="0">
                  <a:pos x="10800" y="1235"/>
                </a:cxn>
              </a:cxnLst>
              <a:pathLst>
                <a:path w="21600" h="21600">
                  <a:moveTo>
                    <a:pt x="1950" y="7185"/>
                  </a:moveTo>
                  <a:cubicBezTo>
                    <a:pt x="854" y="7337"/>
                    <a:pt x="-1" y="8603"/>
                    <a:pt x="-1" y="10142"/>
                  </a:cubicBezTo>
                  <a:cubicBezTo>
                    <a:pt x="-1" y="11236"/>
                    <a:pt x="431" y="12192"/>
                    <a:pt x="1074" y="12708"/>
                  </a:cubicBezTo>
                  <a:cubicBezTo>
                    <a:pt x="709" y="13237"/>
                    <a:pt x="486" y="13948"/>
                    <a:pt x="486" y="14730"/>
                  </a:cubicBezTo>
                  <a:cubicBezTo>
                    <a:pt x="486" y="16364"/>
                    <a:pt x="1462" y="17689"/>
                    <a:pt x="2666" y="17689"/>
                  </a:cubicBezTo>
                  <a:cubicBezTo>
                    <a:pt x="2752" y="17689"/>
                    <a:pt x="2837" y="17682"/>
                    <a:pt x="2921" y="17669"/>
                  </a:cubicBezTo>
                  <a:cubicBezTo>
                    <a:pt x="3587" y="19254"/>
                    <a:pt x="4837" y="20320"/>
                    <a:pt x="6270" y="20320"/>
                  </a:cubicBezTo>
                  <a:cubicBezTo>
                    <a:pt x="6998" y="20320"/>
                    <a:pt x="7678" y="20045"/>
                    <a:pt x="8259" y="19567"/>
                  </a:cubicBezTo>
                  <a:cubicBezTo>
                    <a:pt x="8865" y="20802"/>
                    <a:pt x="9896" y="21614"/>
                    <a:pt x="11066" y="21614"/>
                  </a:cubicBezTo>
                  <a:cubicBezTo>
                    <a:pt x="12590" y="21614"/>
                    <a:pt x="13878" y="20236"/>
                    <a:pt x="14298" y="18343"/>
                  </a:cubicBezTo>
                  <a:cubicBezTo>
                    <a:pt x="14741" y="18721"/>
                    <a:pt x="15266" y="18939"/>
                    <a:pt x="15829" y="18939"/>
                  </a:cubicBezTo>
                  <a:cubicBezTo>
                    <a:pt x="17419" y="18939"/>
                    <a:pt x="18709" y="17195"/>
                    <a:pt x="18722" y="15037"/>
                  </a:cubicBezTo>
                  <a:cubicBezTo>
                    <a:pt x="20367" y="14720"/>
                    <a:pt x="21630" y="12798"/>
                    <a:pt x="21630" y="10474"/>
                  </a:cubicBezTo>
                  <a:cubicBezTo>
                    <a:pt x="21630" y="9417"/>
                    <a:pt x="21369" y="8443"/>
                    <a:pt x="20929" y="7666"/>
                  </a:cubicBezTo>
                  <a:cubicBezTo>
                    <a:pt x="21068" y="7226"/>
                    <a:pt x="21145" y="6741"/>
                    <a:pt x="21145" y="6232"/>
                  </a:cubicBezTo>
                  <a:cubicBezTo>
                    <a:pt x="21145" y="4555"/>
                    <a:pt x="20312" y="3142"/>
                    <a:pt x="19180" y="2722"/>
                  </a:cubicBezTo>
                  <a:cubicBezTo>
                    <a:pt x="18976" y="1178"/>
                    <a:pt x="17983" y="8"/>
                    <a:pt x="16789" y="8"/>
                  </a:cubicBezTo>
                  <a:cubicBezTo>
                    <a:pt x="16046" y="8"/>
                    <a:pt x="15382" y="460"/>
                    <a:pt x="14936" y="1173"/>
                  </a:cubicBezTo>
                  <a:cubicBezTo>
                    <a:pt x="14537" y="461"/>
                    <a:pt x="13908" y="2"/>
                    <a:pt x="13200" y="2"/>
                  </a:cubicBezTo>
                  <a:cubicBezTo>
                    <a:pt x="12345" y="2"/>
                    <a:pt x="11604" y="672"/>
                    <a:pt x="11246" y="1647"/>
                  </a:cubicBezTo>
                  <a:cubicBezTo>
                    <a:pt x="10765" y="1001"/>
                    <a:pt x="10104" y="602"/>
                    <a:pt x="9375" y="602"/>
                  </a:cubicBezTo>
                  <a:cubicBezTo>
                    <a:pt x="8354" y="602"/>
                    <a:pt x="7468" y="1383"/>
                    <a:pt x="7019" y="2531"/>
                  </a:cubicBezTo>
                  <a:cubicBezTo>
                    <a:pt x="6519" y="2130"/>
                    <a:pt x="5935" y="1900"/>
                    <a:pt x="5312" y="1900"/>
                  </a:cubicBezTo>
                  <a:cubicBezTo>
                    <a:pt x="3447" y="1900"/>
                    <a:pt x="1935" y="3957"/>
                    <a:pt x="1935" y="6495"/>
                  </a:cubicBezTo>
                  <a:cubicBezTo>
                    <a:pt x="1935" y="6706"/>
                    <a:pt x="1945" y="6913"/>
                    <a:pt x="1966" y="7117"/>
                  </a:cubicBezTo>
                  <a:close/>
                </a:path>
                <a:path w="21600" h="21600" fill="none">
                  <a:moveTo>
                    <a:pt x="1080" y="12690"/>
                  </a:moveTo>
                  <a:cubicBezTo>
                    <a:pt x="1402" y="12949"/>
                    <a:pt x="1778" y="13097"/>
                    <a:pt x="2178" y="13097"/>
                  </a:cubicBezTo>
                  <a:cubicBezTo>
                    <a:pt x="2235" y="13097"/>
                    <a:pt x="2292" y="13094"/>
                    <a:pt x="2348" y="13088"/>
                  </a:cubicBezTo>
                </a:path>
                <a:path w="21600" h="21600" fill="none">
                  <a:moveTo>
                    <a:pt x="2910" y="17640"/>
                  </a:moveTo>
                  <a:cubicBezTo>
                    <a:pt x="3105" y="17609"/>
                    <a:pt x="3290" y="17544"/>
                    <a:pt x="3465" y="17450"/>
                  </a:cubicBezTo>
                </a:path>
                <a:path w="21600" h="21600" fill="none">
                  <a:moveTo>
                    <a:pt x="7905" y="18675"/>
                  </a:moveTo>
                  <a:cubicBezTo>
                    <a:pt x="7993" y="18984"/>
                    <a:pt x="8105" y="19275"/>
                    <a:pt x="8238" y="19546"/>
                  </a:cubicBezTo>
                </a:path>
                <a:path w="21600" h="21600" fill="none">
                  <a:moveTo>
                    <a:pt x="14280" y="18330"/>
                  </a:moveTo>
                  <a:cubicBezTo>
                    <a:pt x="14349" y="18025"/>
                    <a:pt x="14394" y="17705"/>
                    <a:pt x="14414" y="17375"/>
                  </a:cubicBezTo>
                </a:path>
                <a:path w="21600" h="21600" fill="none">
                  <a:moveTo>
                    <a:pt x="18690" y="15045"/>
                  </a:moveTo>
                  <a:cubicBezTo>
                    <a:pt x="18690" y="15034"/>
                    <a:pt x="18690" y="15024"/>
                    <a:pt x="18690" y="15013"/>
                  </a:cubicBezTo>
                  <a:cubicBezTo>
                    <a:pt x="18690" y="13459"/>
                    <a:pt x="18027" y="12115"/>
                    <a:pt x="17065" y="11476"/>
                  </a:cubicBezTo>
                </a:path>
                <a:path w="21600" h="21600" fill="none">
                  <a:moveTo>
                    <a:pt x="20175" y="9015"/>
                  </a:moveTo>
                  <a:cubicBezTo>
                    <a:pt x="20486" y="8654"/>
                    <a:pt x="20736" y="8197"/>
                    <a:pt x="20900" y="7678"/>
                  </a:cubicBezTo>
                </a:path>
                <a:path w="21600" h="21600" fill="none">
                  <a:moveTo>
                    <a:pt x="19200" y="3345"/>
                  </a:moveTo>
                  <a:cubicBezTo>
                    <a:pt x="19200" y="3329"/>
                    <a:pt x="19200" y="3313"/>
                    <a:pt x="19200" y="3297"/>
                  </a:cubicBezTo>
                  <a:cubicBezTo>
                    <a:pt x="19200" y="3097"/>
                    <a:pt x="19187" y="2901"/>
                    <a:pt x="19162" y="2711"/>
                  </a:cubicBezTo>
                </a:path>
                <a:path w="21600" h="21600" fill="none">
                  <a:moveTo>
                    <a:pt x="14910" y="1170"/>
                  </a:moveTo>
                  <a:cubicBezTo>
                    <a:pt x="14759" y="1412"/>
                    <a:pt x="14634" y="1683"/>
                    <a:pt x="14539" y="1976"/>
                  </a:cubicBezTo>
                </a:path>
                <a:path w="21600" h="21600" fill="none">
                  <a:moveTo>
                    <a:pt x="11250" y="1665"/>
                  </a:moveTo>
                  <a:cubicBezTo>
                    <a:pt x="11169" y="1882"/>
                    <a:pt x="11108" y="2115"/>
                    <a:pt x="11069" y="2360"/>
                  </a:cubicBezTo>
                </a:path>
                <a:path w="21600" h="21600" fill="none">
                  <a:moveTo>
                    <a:pt x="7650" y="3270"/>
                  </a:moveTo>
                  <a:cubicBezTo>
                    <a:pt x="7455" y="3011"/>
                    <a:pt x="7237" y="2784"/>
                    <a:pt x="7001" y="2595"/>
                  </a:cubicBezTo>
                </a:path>
                <a:path w="21600" h="21600" fill="none">
                  <a:moveTo>
                    <a:pt x="1950" y="7185"/>
                  </a:moveTo>
                  <a:cubicBezTo>
                    <a:pt x="1974" y="7430"/>
                    <a:pt x="2012" y="7667"/>
                    <a:pt x="2063" y="78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10246" name="文本框 192518"/>
            <p:cNvSpPr txBox="1"/>
            <p:nvPr/>
          </p:nvSpPr>
          <p:spPr>
            <a:xfrm>
              <a:off x="1837" y="572"/>
              <a:ext cx="1497" cy="1104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p>
              <a:r>
                <a:rPr lang="zh-CN" altLang="en-US" sz="3600" b="1" dirty="0">
                  <a:latin typeface="Arial" panose="020B0604020202020204" pitchFamily="34" charset="0"/>
                  <a:ea typeface="黑体" panose="02010609060101010101" pitchFamily="49" charset="-122"/>
                </a:rPr>
                <a:t>案子怎么判，由我说了算</a:t>
              </a:r>
              <a:endPara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3664</Words>
  <Application>WPS 演示</Application>
  <PresentationFormat>全屏显示(4:3)</PresentationFormat>
  <Paragraphs>495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楷体_GB2312</vt:lpstr>
      <vt:lpstr>华文新魏</vt:lpstr>
      <vt:lpstr>黑体</vt:lpstr>
      <vt:lpstr>楷体_GB2312</vt:lpstr>
      <vt:lpstr>隶书</vt:lpstr>
      <vt:lpstr>微软雅黑</vt:lpstr>
      <vt:lpstr>Arial Unicode MS</vt:lpstr>
      <vt:lpstr>华文中宋</vt:lpstr>
      <vt:lpstr>Times New Roman</vt:lpstr>
      <vt:lpstr>迷你简启体</vt:lpstr>
      <vt:lpstr>Arial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练习巩固： </vt:lpstr>
      <vt:lpstr>练习巩固： </vt:lpstr>
      <vt:lpstr>练习巩固： 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muha</cp:lastModifiedBy>
  <cp:revision>40</cp:revision>
  <dcterms:created xsi:type="dcterms:W3CDTF">2016-09-13T07:51:00Z</dcterms:created>
  <dcterms:modified xsi:type="dcterms:W3CDTF">2018-10-15T00:23:37Z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